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24"/>
  </p:notesMasterIdLst>
  <p:handoutMasterIdLst>
    <p:handoutMasterId r:id="rId25"/>
  </p:handoutMasterIdLst>
  <p:sldIdLst>
    <p:sldId id="585" r:id="rId3"/>
    <p:sldId id="433" r:id="rId4"/>
    <p:sldId id="578" r:id="rId5"/>
    <p:sldId id="454" r:id="rId6"/>
    <p:sldId id="457" r:id="rId7"/>
    <p:sldId id="458" r:id="rId8"/>
    <p:sldId id="459" r:id="rId9"/>
    <p:sldId id="460" r:id="rId10"/>
    <p:sldId id="464" r:id="rId11"/>
    <p:sldId id="455" r:id="rId12"/>
    <p:sldId id="507" r:id="rId13"/>
    <p:sldId id="544" r:id="rId14"/>
    <p:sldId id="462" r:id="rId15"/>
    <p:sldId id="463" r:id="rId16"/>
    <p:sldId id="465" r:id="rId17"/>
    <p:sldId id="466" r:id="rId18"/>
    <p:sldId id="467" r:id="rId19"/>
    <p:sldId id="583" r:id="rId20"/>
    <p:sldId id="542" r:id="rId21"/>
    <p:sldId id="545" r:id="rId22"/>
    <p:sldId id="584" r:id="rId23"/>
  </p:sldIdLst>
  <p:sldSz cx="12192000" cy="6858000"/>
  <p:notesSz cx="7104063" cy="10234613"/>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initials="H" lastIdx="1" clrIdx="0">
    <p:extLst/>
  </p:cmAuthor>
  <p:cmAuthor id="2" name="Gretchen Luchsinger" initials="GL" lastIdx="1" clrIdx="1">
    <p:extLst>
      <p:ext uri="{19B8F6BF-5375-455C-9EA6-DF929625EA0E}">
        <p15:presenceInfo xmlns:p15="http://schemas.microsoft.com/office/powerpoint/2012/main" userId="" providerId=""/>
      </p:ext>
    </p:extLst>
  </p:cmAuthor>
  <p:cmAuthor id="3" name="Gretchen Luchsinger" initials="GL [2]" lastIdx="1" clrIdx="2">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a:srgbClr val="BF27CC"/>
    <a:srgbClr val="51C9CF"/>
    <a:srgbClr val="34B7BE"/>
    <a:srgbClr val="F43A8A"/>
    <a:srgbClr val="F664A3"/>
    <a:srgbClr val="F775AD"/>
    <a:srgbClr val="EA58A4"/>
    <a:srgbClr val="EE8B1E"/>
    <a:srgbClr val="E92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7457" autoAdjust="0"/>
  </p:normalViewPr>
  <p:slideViewPr>
    <p:cSldViewPr snapToGrid="0">
      <p:cViewPr>
        <p:scale>
          <a:sx n="103" d="100"/>
          <a:sy n="103" d="100"/>
        </p:scale>
        <p:origin x="-336" y="-704"/>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11" d="100"/>
          <a:sy n="111" d="100"/>
        </p:scale>
        <p:origin x="-2292"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2-12T17:18:55.943" idx="1">
    <p:pos x="843" y="2750"/>
    <p:text>In notes below, should we say: universal access to electricity in Africa? Just to avoid any sense that these may be global figures?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2-12T17:23:40.092" idx="1">
    <p:pos x="1255" y="3949"/>
    <p:text>in notes - will the reference to next section be clear?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sz="quarter" idx="1"/>
          </p:nvPr>
        </p:nvSpPr>
        <p:spPr>
          <a:xfrm>
            <a:off x="4023992" y="1"/>
            <a:ext cx="3078427" cy="513508"/>
          </a:xfrm>
          <a:prstGeom prst="rect">
            <a:avLst/>
          </a:prstGeom>
        </p:spPr>
        <p:txBody>
          <a:bodyPr vert="horz" lIns="99075" tIns="49538" rIns="99075" bIns="49538" rtlCol="0"/>
          <a:lstStyle>
            <a:lvl1pPr algn="r">
              <a:defRPr sz="1300"/>
            </a:lvl1pPr>
          </a:lstStyle>
          <a:p>
            <a:fld id="{E1F988A6-6C68-4CE7-9A4B-829593E585E4}" type="datetimeFigureOut">
              <a:rPr lang="en-GB" smtClean="0"/>
              <a:t>12/02/2018</a:t>
            </a:fld>
            <a:endParaRPr lang="en-GB" dirty="0"/>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24273E6-5D5A-48A8-A01E-682DEC55A2D8}" type="slidenum">
              <a:rPr lang="en-GB" smtClean="0"/>
              <a:t>‹#›</a:t>
            </a:fld>
            <a:endParaRPr lang="en-GB" dirty="0"/>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1"/>
            <a:ext cx="3078427" cy="513508"/>
          </a:xfrm>
          <a:prstGeom prst="rect">
            <a:avLst/>
          </a:prstGeom>
        </p:spPr>
        <p:txBody>
          <a:bodyPr vert="horz" lIns="99075" tIns="49538" rIns="99075" bIns="49538" rtlCol="0"/>
          <a:lstStyle>
            <a:lvl1pPr algn="r">
              <a:defRPr sz="1300"/>
            </a:lvl1pPr>
          </a:lstStyle>
          <a:p>
            <a:fld id="{30DCE150-BEAF-4C29-B380-D4971166C81A}" type="datetimeFigureOut">
              <a:rPr lang="en-GB" smtClean="0"/>
              <a:t>12/02/2018</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80"/>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4ADF510-92B0-49DE-9C99-E21626351E91}" type="slidenum">
              <a:rPr lang="en-GB" smtClean="0"/>
              <a:t>‹#›</a:t>
            </a:fld>
            <a:endParaRPr lang="en-GB" dirty="0"/>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defRPr sz="1200" kern="1200">
        <a:solidFill>
          <a:schemeClr val="tx1"/>
        </a:solidFill>
        <a:latin typeface="+mn-lt"/>
        <a:ea typeface="+mn-ea"/>
        <a:cs typeface="+mn-cs"/>
      </a:defRPr>
    </a:lvl1pPr>
    <a:lvl2pPr marL="456977" algn="l" defTabSz="913956" rtl="0" eaLnBrk="1" latinLnBrk="0" hangingPunct="1">
      <a:defRPr sz="1200" kern="1200">
        <a:solidFill>
          <a:schemeClr val="tx1"/>
        </a:solidFill>
        <a:latin typeface="+mn-lt"/>
        <a:ea typeface="+mn-ea"/>
        <a:cs typeface="+mn-cs"/>
      </a:defRPr>
    </a:lvl2pPr>
    <a:lvl3pPr marL="913956" algn="l" defTabSz="913956" rtl="0" eaLnBrk="1" latinLnBrk="0" hangingPunct="1">
      <a:defRPr sz="1200" kern="1200">
        <a:solidFill>
          <a:schemeClr val="tx1"/>
        </a:solidFill>
        <a:latin typeface="+mn-lt"/>
        <a:ea typeface="+mn-ea"/>
        <a:cs typeface="+mn-cs"/>
      </a:defRPr>
    </a:lvl3pPr>
    <a:lvl4pPr marL="1370932" algn="l" defTabSz="913956" rtl="0" eaLnBrk="1" latinLnBrk="0" hangingPunct="1">
      <a:defRPr sz="1200" kern="1200">
        <a:solidFill>
          <a:schemeClr val="tx1"/>
        </a:solidFill>
        <a:latin typeface="+mn-lt"/>
        <a:ea typeface="+mn-ea"/>
        <a:cs typeface="+mn-cs"/>
      </a:defRPr>
    </a:lvl4pPr>
    <a:lvl5pPr marL="1827911" algn="l" defTabSz="913956" rtl="0" eaLnBrk="1" latinLnBrk="0" hangingPunct="1">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We will start with a brief introduction to the universal access to energy challenge and how we can deal with it using GIS energy planning tools. Then we will show how we are using GIS to assess the availability of energy resources and how to carry out electrification planning. Later on, we will introduce ONSSET, the</a:t>
            </a:r>
            <a:r>
              <a:rPr lang="en-US" sz="1300" baseline="0" dirty="0" smtClean="0"/>
              <a:t> </a:t>
            </a:r>
            <a:r>
              <a:rPr lang="en-US" sz="1300" dirty="0" smtClean="0"/>
              <a:t>Open-Source </a:t>
            </a:r>
            <a:r>
              <a:rPr lang="en-US" sz="1300" dirty="0" smtClean="0"/>
              <a:t>Spatial Electrification </a:t>
            </a:r>
            <a:r>
              <a:rPr lang="en-US" sz="1300" dirty="0" smtClean="0"/>
              <a:t>Tool. </a:t>
            </a:r>
            <a:endParaRPr lang="en-US" sz="1300" dirty="0" smtClean="0"/>
          </a:p>
          <a:p>
            <a:endParaRPr lang="en-US" sz="1300" dirty="0" smtClean="0"/>
          </a:p>
          <a:p>
            <a:r>
              <a:rPr lang="en-US" sz="1300" dirty="0" smtClean="0"/>
              <a:t>Right after, the online electrification interface based on ONSSET will be presented. The session will close with a</a:t>
            </a:r>
            <a:r>
              <a:rPr lang="en-US" sz="1300" baseline="0" dirty="0" smtClean="0"/>
              <a:t> hands-on exercise</a:t>
            </a:r>
            <a:r>
              <a:rPr lang="en-US" sz="1300" dirty="0" smtClean="0"/>
              <a:t>. </a:t>
            </a:r>
          </a:p>
          <a:p>
            <a:endParaRPr lang="en-US"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dirty="0"/>
          </a:p>
        </p:txBody>
      </p:sp>
    </p:spTree>
    <p:extLst>
      <p:ext uri="{BB962C8B-B14F-4D97-AF65-F5344CB8AC3E}">
        <p14:creationId xmlns:p14="http://schemas.microsoft.com/office/powerpoint/2010/main" val="99186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How </a:t>
            </a:r>
            <a:r>
              <a:rPr lang="en-GB" sz="1400" dirty="0"/>
              <a:t>does one compare the options listed in the previous slide? </a:t>
            </a:r>
          </a:p>
          <a:p>
            <a:endParaRPr lang="en-GB" sz="1400" dirty="0"/>
          </a:p>
          <a:p>
            <a:r>
              <a:rPr lang="en-GB" sz="1400" dirty="0"/>
              <a:t>The selection of the optimal technology for electrification in each location (grid cell) is based on the </a:t>
            </a:r>
            <a:r>
              <a:rPr lang="en-GB" sz="1400" dirty="0" smtClean="0"/>
              <a:t>least-cost </a:t>
            </a:r>
            <a:r>
              <a:rPr lang="en-GB" sz="1400" dirty="0"/>
              <a:t>option. In other words, the technology offering the lowest levelized cost of electricity generated throughout its </a:t>
            </a:r>
            <a:r>
              <a:rPr lang="en-GB" sz="1400" dirty="0" smtClean="0"/>
              <a:t>lifetime </a:t>
            </a:r>
            <a:r>
              <a:rPr lang="en-GB" sz="1400" dirty="0"/>
              <a:t>is considered </a:t>
            </a:r>
            <a:r>
              <a:rPr lang="en-GB" sz="1400" dirty="0" smtClean="0"/>
              <a:t>the </a:t>
            </a:r>
            <a:r>
              <a:rPr lang="en-GB" sz="1400" dirty="0"/>
              <a:t>best electrification solution. The LCOE calculations differ among the considered electrification options.</a:t>
            </a:r>
          </a:p>
          <a:p>
            <a:endParaRPr lang="en-GB" sz="1400" dirty="0"/>
          </a:p>
          <a:p>
            <a:r>
              <a:rPr lang="en-GB" sz="1400" dirty="0"/>
              <a:t>For the </a:t>
            </a:r>
            <a:r>
              <a:rPr lang="en-GB" sz="1400" dirty="0" smtClean="0"/>
              <a:t>mini-grid </a:t>
            </a:r>
            <a:r>
              <a:rPr lang="en-GB" sz="1400" dirty="0"/>
              <a:t>and </a:t>
            </a:r>
            <a:r>
              <a:rPr lang="en-GB" sz="1400" dirty="0" smtClean="0"/>
              <a:t>standalone </a:t>
            </a:r>
            <a:r>
              <a:rPr lang="en-GB" sz="1400" dirty="0" smtClean="0"/>
              <a:t>options, </a:t>
            </a:r>
            <a:r>
              <a:rPr lang="en-GB" sz="1400" dirty="0"/>
              <a:t>the total system costs are considered when calculating the LCOE. On the other hand, the LCOE for the grid expansion is calculated by adding the average COE of the national grid to the marginal LCOE for transmitting and distributing electricity from the national grid to the demand location.</a:t>
            </a:r>
          </a:p>
          <a:p>
            <a:endParaRPr lang="en-GB" sz="1400"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207851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presenting some of the results, let us summarize: </a:t>
            </a:r>
          </a:p>
          <a:p>
            <a:endParaRPr lang="en-US" baseline="0" dirty="0"/>
          </a:p>
          <a:p>
            <a:r>
              <a:rPr lang="en-US" baseline="0" dirty="0"/>
              <a:t>The objective of the electrification analysis is to reach full access to electricity in 44 </a:t>
            </a:r>
            <a:r>
              <a:rPr lang="en-US" baseline="0" dirty="0" smtClean="0"/>
              <a:t>sub-Saharan </a:t>
            </a:r>
            <a:r>
              <a:rPr lang="en-US" baseline="0" dirty="0"/>
              <a:t>African countries. </a:t>
            </a:r>
          </a:p>
          <a:p>
            <a:r>
              <a:rPr lang="en-US" baseline="0" dirty="0"/>
              <a:t>There are </a:t>
            </a:r>
            <a:r>
              <a:rPr lang="en-US" baseline="0" dirty="0" smtClean="0"/>
              <a:t>seven </a:t>
            </a:r>
            <a:r>
              <a:rPr lang="en-US" baseline="0" dirty="0"/>
              <a:t>electrification technologies considered that fall within </a:t>
            </a:r>
            <a:r>
              <a:rPr lang="en-US" baseline="0" dirty="0" smtClean="0"/>
              <a:t>three </a:t>
            </a:r>
            <a:r>
              <a:rPr lang="en-US" baseline="0" dirty="0"/>
              <a:t>main electrification options or categories. We have also considered </a:t>
            </a:r>
            <a:r>
              <a:rPr lang="en-US" baseline="0" dirty="0" smtClean="0"/>
              <a:t>five </a:t>
            </a:r>
            <a:r>
              <a:rPr lang="en-US" baseline="0" dirty="0"/>
              <a:t>demand </a:t>
            </a:r>
            <a:r>
              <a:rPr lang="en-US" baseline="0" dirty="0" smtClean="0"/>
              <a:t>tiers. </a:t>
            </a:r>
            <a:endParaRPr lang="en-US" baseline="0" dirty="0"/>
          </a:p>
          <a:p>
            <a:endParaRPr lang="en-US" baseline="0" dirty="0"/>
          </a:p>
          <a:p>
            <a:r>
              <a:rPr lang="en-US" baseline="0" dirty="0"/>
              <a:t>The technologies are: </a:t>
            </a:r>
          </a:p>
          <a:p>
            <a:endParaRPr lang="en-US" baseline="0" dirty="0"/>
          </a:p>
          <a:p>
            <a:pPr marL="309610" indent="-309610">
              <a:buFont typeface="Arial" panose="020B0604020202020204" pitchFamily="34" charset="0"/>
              <a:buChar char="•"/>
            </a:pPr>
            <a:r>
              <a:rPr lang="sv-SE" sz="1300" dirty="0"/>
              <a:t>Grid </a:t>
            </a:r>
            <a:r>
              <a:rPr lang="sv-SE" sz="1300" dirty="0">
                <a:sym typeface="Wingdings" panose="05000000000000000000" pitchFamily="2" charset="2"/>
              </a:rPr>
              <a:t> higher electricity consumption levels and close to the planned transmission network</a:t>
            </a:r>
            <a:endParaRPr lang="sv-SE" sz="1300" dirty="0"/>
          </a:p>
          <a:p>
            <a:pPr marL="309610" indent="-309610">
              <a:buFont typeface="Arial" panose="020B0604020202020204" pitchFamily="34" charset="0"/>
              <a:buChar char="•"/>
            </a:pPr>
            <a:r>
              <a:rPr lang="sv-SE" sz="1300" dirty="0" smtClean="0"/>
              <a:t>Mini-</a:t>
            </a:r>
            <a:r>
              <a:rPr lang="sv-SE" sz="1300" dirty="0" err="1" smtClean="0"/>
              <a:t>grid</a:t>
            </a:r>
            <a:r>
              <a:rPr lang="sv-SE" sz="1300" dirty="0" smtClean="0"/>
              <a:t> (</a:t>
            </a:r>
            <a:r>
              <a:rPr lang="sv-SE" sz="1300" dirty="0" err="1" smtClean="0"/>
              <a:t>wind</a:t>
            </a:r>
            <a:r>
              <a:rPr lang="sv-SE" sz="1300" dirty="0" smtClean="0"/>
              <a:t> </a:t>
            </a:r>
            <a:r>
              <a:rPr lang="sv-SE" sz="1300" dirty="0" err="1"/>
              <a:t>t</a:t>
            </a:r>
            <a:r>
              <a:rPr lang="sv-SE" sz="1300" dirty="0" err="1" smtClean="0"/>
              <a:t>urbines</a:t>
            </a:r>
            <a:r>
              <a:rPr lang="sv-SE" sz="1300" dirty="0"/>
              <a:t>, </a:t>
            </a:r>
            <a:r>
              <a:rPr lang="sv-SE" sz="1300" dirty="0" smtClean="0"/>
              <a:t>solar </a:t>
            </a:r>
            <a:r>
              <a:rPr lang="sv-SE" sz="1300" dirty="0"/>
              <a:t>PVs, </a:t>
            </a:r>
            <a:r>
              <a:rPr lang="sv-SE" sz="1300" dirty="0" smtClean="0"/>
              <a:t>mini/small hydro, diesel </a:t>
            </a:r>
            <a:r>
              <a:rPr lang="sv-SE" sz="1300" dirty="0" err="1" smtClean="0"/>
              <a:t>gensets</a:t>
            </a:r>
            <a:r>
              <a:rPr lang="sv-SE" sz="1300" dirty="0" smtClean="0"/>
              <a:t>) </a:t>
            </a:r>
            <a:r>
              <a:rPr lang="sv-SE" sz="1300" dirty="0" smtClean="0">
                <a:sym typeface="Wingdings" panose="05000000000000000000" pitchFamily="2" charset="2"/>
              </a:rPr>
              <a:t> </a:t>
            </a:r>
            <a:r>
              <a:rPr lang="en-US" sz="1300" dirty="0" smtClean="0"/>
              <a:t>mini-grids </a:t>
            </a:r>
            <a:r>
              <a:rPr lang="en-US" sz="1300" dirty="0"/>
              <a:t>can provide affordable electricity to remote population with </a:t>
            </a:r>
            <a:r>
              <a:rPr lang="en-US" sz="1300" dirty="0" smtClean="0"/>
              <a:t>low</a:t>
            </a:r>
            <a:r>
              <a:rPr lang="en-US" sz="1300" baseline="0" dirty="0" smtClean="0"/>
              <a:t> to </a:t>
            </a:r>
            <a:r>
              <a:rPr lang="en-US" sz="1300" dirty="0" smtClean="0"/>
              <a:t>medium </a:t>
            </a:r>
            <a:r>
              <a:rPr lang="en-US" sz="1300" dirty="0"/>
              <a:t>electricity consumption habits</a:t>
            </a:r>
            <a:endParaRPr lang="sv-SE" sz="1300" dirty="0"/>
          </a:p>
          <a:p>
            <a:pPr marL="309610" indent="-309610">
              <a:buFont typeface="Arial" panose="020B0604020202020204" pitchFamily="34" charset="0"/>
              <a:buChar char="•"/>
            </a:pPr>
            <a:r>
              <a:rPr lang="sv-SE" sz="1300" dirty="0" err="1" smtClean="0"/>
              <a:t>Standalone</a:t>
            </a:r>
            <a:r>
              <a:rPr lang="sv-SE" sz="1300" dirty="0" smtClean="0"/>
              <a:t> </a:t>
            </a:r>
            <a:r>
              <a:rPr lang="sv-SE" sz="1300" dirty="0" smtClean="0"/>
              <a:t>(solar </a:t>
            </a:r>
            <a:r>
              <a:rPr lang="sv-SE" sz="1300" dirty="0"/>
              <a:t>PVs, </a:t>
            </a:r>
            <a:r>
              <a:rPr lang="sv-SE" sz="1300" dirty="0" smtClean="0"/>
              <a:t>diesel </a:t>
            </a:r>
            <a:r>
              <a:rPr lang="sv-SE" sz="1300" dirty="0" err="1"/>
              <a:t>g</a:t>
            </a:r>
            <a:r>
              <a:rPr lang="sv-SE" sz="1300" dirty="0" err="1" smtClean="0"/>
              <a:t>ensets</a:t>
            </a:r>
            <a:r>
              <a:rPr lang="sv-SE" sz="1300" dirty="0"/>
              <a:t>)  </a:t>
            </a:r>
            <a:r>
              <a:rPr lang="sv-SE" sz="1300" dirty="0">
                <a:sym typeface="Wingdings" panose="05000000000000000000" pitchFamily="2" charset="2"/>
              </a:rPr>
              <a:t> </a:t>
            </a:r>
            <a:r>
              <a:rPr lang="en-US" sz="1300" dirty="0"/>
              <a:t>for remote, </a:t>
            </a:r>
            <a:r>
              <a:rPr lang="en-US" sz="1300" dirty="0" smtClean="0"/>
              <a:t>low-population </a:t>
            </a:r>
            <a:r>
              <a:rPr lang="en-US" sz="1300" dirty="0"/>
              <a:t>areas with limited electricity consumption needs</a:t>
            </a:r>
            <a:endParaRPr lang="en-GB" sz="1300" dirty="0"/>
          </a:p>
          <a:p>
            <a:endParaRPr lang="en-US" baseline="0"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307207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map visualizes the selection of the optimal technologies for full electrification of </a:t>
            </a:r>
            <a:r>
              <a:rPr lang="en-US" sz="1300" dirty="0" smtClean="0"/>
              <a:t>sub-Saharan </a:t>
            </a:r>
            <a:r>
              <a:rPr lang="en-US" sz="1300" dirty="0"/>
              <a:t>Africa by 2030. The electricity consumption level is defined by </a:t>
            </a:r>
            <a:r>
              <a:rPr lang="en-CA" sz="1300" dirty="0" smtClean="0"/>
              <a:t>Tier</a:t>
            </a:r>
            <a:r>
              <a:rPr lang="en-CA" sz="1300" baseline="0" dirty="0" smtClean="0"/>
              <a:t> </a:t>
            </a:r>
            <a:r>
              <a:rPr lang="en-CA" sz="1300" dirty="0" smtClean="0"/>
              <a:t>1 </a:t>
            </a:r>
            <a:r>
              <a:rPr lang="en-CA" sz="1300" dirty="0"/>
              <a:t>(22 kWh/</a:t>
            </a:r>
            <a:r>
              <a:rPr lang="en-CA" sz="1300" dirty="0" err="1"/>
              <a:t>hh</a:t>
            </a:r>
            <a:r>
              <a:rPr lang="en-CA" sz="1300" dirty="0"/>
              <a:t>/year) while the diesel price was set at </a:t>
            </a:r>
            <a:r>
              <a:rPr lang="en-CA" sz="1300" dirty="0" smtClean="0"/>
              <a:t>$0.82 per</a:t>
            </a:r>
            <a:r>
              <a:rPr lang="en-CA" sz="1300" baseline="0" dirty="0" smtClean="0"/>
              <a:t> </a:t>
            </a:r>
            <a:r>
              <a:rPr lang="en-CA" sz="1300" dirty="0" smtClean="0"/>
              <a:t>liter </a:t>
            </a:r>
            <a:r>
              <a:rPr lang="en-CA" sz="1300" dirty="0"/>
              <a:t>following the projections suggested by the New Policy Scenario (</a:t>
            </a:r>
            <a:r>
              <a:rPr lang="en-CA" sz="1300" dirty="0" smtClean="0"/>
              <a:t>International</a:t>
            </a:r>
            <a:r>
              <a:rPr lang="en-CA" sz="1300" baseline="0" dirty="0" smtClean="0"/>
              <a:t> Energy Agency</a:t>
            </a:r>
            <a:r>
              <a:rPr lang="en-CA" sz="1300" dirty="0" smtClean="0"/>
              <a:t>) </a:t>
            </a:r>
            <a:r>
              <a:rPr lang="en-CA" sz="1300" dirty="0"/>
              <a:t>for 2030. As shown, </a:t>
            </a:r>
            <a:r>
              <a:rPr lang="en-CA" sz="1300" dirty="0" smtClean="0"/>
              <a:t>16</a:t>
            </a:r>
            <a:r>
              <a:rPr lang="en-CA" sz="1300" baseline="0" dirty="0" smtClean="0"/>
              <a:t> per cent</a:t>
            </a:r>
            <a:r>
              <a:rPr lang="en-CA" sz="1300" dirty="0" smtClean="0"/>
              <a:t> </a:t>
            </a:r>
            <a:r>
              <a:rPr lang="en-CA" sz="1300" dirty="0"/>
              <a:t>of electrification is accomplished by grid-based electricity for settlements located close to previously electrified villages and transmission </a:t>
            </a:r>
            <a:r>
              <a:rPr lang="en-CA" sz="1300" dirty="0" smtClean="0"/>
              <a:t>lines, and 84</a:t>
            </a:r>
            <a:r>
              <a:rPr lang="en-CA" sz="1300" baseline="0" dirty="0" smtClean="0"/>
              <a:t> per cent</a:t>
            </a:r>
            <a:r>
              <a:rPr lang="en-CA" sz="1300" dirty="0" smtClean="0"/>
              <a:t> </a:t>
            </a:r>
            <a:r>
              <a:rPr lang="en-CA" sz="1300" dirty="0"/>
              <a:t>by </a:t>
            </a:r>
            <a:r>
              <a:rPr lang="en-CA" sz="1300" dirty="0" smtClean="0"/>
              <a:t>standalone </a:t>
            </a:r>
            <a:r>
              <a:rPr lang="en-CA" sz="1300" dirty="0"/>
              <a:t>systems elsewhere. Mini-grids play a minor </a:t>
            </a:r>
            <a:r>
              <a:rPr lang="en-CA" sz="1300" dirty="0" smtClean="0"/>
              <a:t>role.</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13</a:t>
            </a:fld>
            <a:endParaRPr lang="en-GB" dirty="0"/>
          </a:p>
        </p:txBody>
      </p:sp>
    </p:spTree>
    <p:extLst>
      <p:ext uri="{BB962C8B-B14F-4D97-AF65-F5344CB8AC3E}">
        <p14:creationId xmlns:p14="http://schemas.microsoft.com/office/powerpoint/2010/main" val="401212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sz="1300" dirty="0"/>
              <a:t>If the electricity consumption level increases to </a:t>
            </a:r>
            <a:r>
              <a:rPr lang="en-CA" sz="1300" dirty="0" smtClean="0"/>
              <a:t>Tier</a:t>
            </a:r>
            <a:r>
              <a:rPr lang="en-CA" sz="1300" baseline="0" dirty="0" smtClean="0"/>
              <a:t> </a:t>
            </a:r>
            <a:r>
              <a:rPr lang="en-CA" sz="1300" dirty="0" smtClean="0"/>
              <a:t>2 </a:t>
            </a:r>
            <a:r>
              <a:rPr lang="en-CA" sz="1300" dirty="0"/>
              <a:t>(224 kWh/</a:t>
            </a:r>
            <a:r>
              <a:rPr lang="en-CA" sz="1300" dirty="0" err="1"/>
              <a:t>hh</a:t>
            </a:r>
            <a:r>
              <a:rPr lang="en-CA" sz="1300" dirty="0"/>
              <a:t>/year) the situation differs slightly. In this </a:t>
            </a:r>
            <a:r>
              <a:rPr lang="en-CA" sz="1300" dirty="0" smtClean="0"/>
              <a:t>case, </a:t>
            </a:r>
            <a:r>
              <a:rPr lang="en-CA" sz="1300" dirty="0" smtClean="0"/>
              <a:t>standalone </a:t>
            </a:r>
            <a:r>
              <a:rPr lang="en-CA" sz="1300" dirty="0"/>
              <a:t>systems are still the predominant electrification solution with PV systems gaining a slightly higher share over diesel </a:t>
            </a:r>
            <a:r>
              <a:rPr lang="en-CA" sz="1300" dirty="0" err="1"/>
              <a:t>gensets</a:t>
            </a:r>
            <a:r>
              <a:rPr lang="en-CA" sz="1300" dirty="0"/>
              <a:t>. </a:t>
            </a:r>
            <a:r>
              <a:rPr lang="en-CA" sz="1300" dirty="0" smtClean="0"/>
              <a:t>Grid-based </a:t>
            </a:r>
            <a:r>
              <a:rPr lang="en-CA" sz="1300" dirty="0"/>
              <a:t>electricity is increased from </a:t>
            </a:r>
            <a:r>
              <a:rPr lang="en-CA" sz="1300" dirty="0" smtClean="0"/>
              <a:t>16</a:t>
            </a:r>
            <a:r>
              <a:rPr lang="en-CA" sz="1300" baseline="0" dirty="0" smtClean="0"/>
              <a:t> per cent</a:t>
            </a:r>
            <a:r>
              <a:rPr lang="en-CA" sz="1300" dirty="0" smtClean="0"/>
              <a:t> </a:t>
            </a:r>
            <a:r>
              <a:rPr lang="en-CA" sz="1300" dirty="0"/>
              <a:t>to </a:t>
            </a:r>
            <a:r>
              <a:rPr lang="en-CA" sz="1300" dirty="0" smtClean="0"/>
              <a:t>33</a:t>
            </a:r>
            <a:r>
              <a:rPr lang="en-CA" sz="1300" baseline="0" dirty="0" smtClean="0"/>
              <a:t> per cent,</a:t>
            </a:r>
            <a:r>
              <a:rPr lang="en-CA" sz="1300" dirty="0" smtClean="0"/>
              <a:t> </a:t>
            </a:r>
            <a:r>
              <a:rPr lang="en-CA" sz="1300" dirty="0"/>
              <a:t>but is still a </a:t>
            </a:r>
            <a:r>
              <a:rPr lang="en-CA" sz="1300" dirty="0" smtClean="0"/>
              <a:t>least-cost </a:t>
            </a:r>
            <a:r>
              <a:rPr lang="en-CA" sz="1300" dirty="0"/>
              <a:t>option for settlements located close to previously electrified villages and transmission lines. Mini-grids play a minor role only, with small hydro and wind power plants having the biggest share.</a:t>
            </a:r>
            <a:endParaRPr lang="en-US" dirty="0"/>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dirty="0"/>
          </a:p>
        </p:txBody>
      </p:sp>
    </p:spTree>
    <p:extLst>
      <p:ext uri="{BB962C8B-B14F-4D97-AF65-F5344CB8AC3E}">
        <p14:creationId xmlns:p14="http://schemas.microsoft.com/office/powerpoint/2010/main" val="2316153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sz="1300" dirty="0"/>
              <a:t>If the electricity consumption level increases to </a:t>
            </a:r>
            <a:r>
              <a:rPr lang="en-CA" sz="1300" dirty="0" smtClean="0"/>
              <a:t>Tier</a:t>
            </a:r>
            <a:r>
              <a:rPr lang="en-CA" sz="1300" baseline="0" dirty="0" smtClean="0"/>
              <a:t> </a:t>
            </a:r>
            <a:r>
              <a:rPr lang="en-CA" sz="1300" dirty="0" smtClean="0"/>
              <a:t>3 </a:t>
            </a:r>
            <a:r>
              <a:rPr lang="en-CA" sz="1300" dirty="0"/>
              <a:t>(696 kWh/</a:t>
            </a:r>
            <a:r>
              <a:rPr lang="en-CA" sz="1300" dirty="0" err="1"/>
              <a:t>hh</a:t>
            </a:r>
            <a:r>
              <a:rPr lang="en-CA" sz="1300" dirty="0"/>
              <a:t>/year), grid extension becomes the most </a:t>
            </a:r>
            <a:r>
              <a:rPr lang="en-CA" sz="1300" dirty="0" smtClean="0"/>
              <a:t>economical </a:t>
            </a:r>
            <a:r>
              <a:rPr lang="en-CA" sz="1300" dirty="0"/>
              <a:t>electrification option for </a:t>
            </a:r>
            <a:r>
              <a:rPr lang="en-CA" sz="1300" dirty="0" smtClean="0"/>
              <a:t>67</a:t>
            </a:r>
            <a:r>
              <a:rPr lang="en-CA" sz="1300" baseline="0" dirty="0" smtClean="0"/>
              <a:t> per cent</a:t>
            </a:r>
            <a:r>
              <a:rPr lang="en-CA" sz="1300" dirty="0" smtClean="0"/>
              <a:t> of </a:t>
            </a:r>
            <a:r>
              <a:rPr lang="en-CA" sz="1300" dirty="0"/>
              <a:t>newly electrified </a:t>
            </a:r>
            <a:r>
              <a:rPr lang="en-CA" sz="1300" dirty="0" smtClean="0"/>
              <a:t>areas. </a:t>
            </a:r>
            <a:r>
              <a:rPr lang="en-CA" sz="1300" dirty="0" smtClean="0"/>
              <a:t>Standalone </a:t>
            </a:r>
            <a:r>
              <a:rPr lang="en-CA" sz="1300" dirty="0"/>
              <a:t>systems still play an important </a:t>
            </a:r>
            <a:r>
              <a:rPr lang="en-CA" sz="1300" dirty="0" smtClean="0"/>
              <a:t>role, </a:t>
            </a:r>
            <a:r>
              <a:rPr lang="en-CA" sz="1300" dirty="0"/>
              <a:t>especially in sparsely populated remote areas. </a:t>
            </a:r>
            <a:r>
              <a:rPr lang="en-CA" sz="1300" dirty="0" smtClean="0"/>
              <a:t>As </a:t>
            </a:r>
            <a:r>
              <a:rPr lang="en-CA" sz="1300" dirty="0"/>
              <a:t>the electricity consumption </a:t>
            </a:r>
            <a:r>
              <a:rPr lang="en-CA" sz="1300" dirty="0" smtClean="0"/>
              <a:t>increases, however, mini-grid </a:t>
            </a:r>
            <a:r>
              <a:rPr lang="en-CA" sz="1300" dirty="0"/>
              <a:t>solutions start becoming </a:t>
            </a:r>
            <a:r>
              <a:rPr lang="en-CA" sz="1300" dirty="0" smtClean="0"/>
              <a:t>favourable </a:t>
            </a:r>
            <a:r>
              <a:rPr lang="en-CA" sz="1300" dirty="0"/>
              <a:t>in remote areas as well. </a:t>
            </a:r>
            <a:r>
              <a:rPr lang="en-CA" sz="1300" dirty="0" smtClean="0"/>
              <a:t>This </a:t>
            </a:r>
            <a:r>
              <a:rPr lang="en-CA" sz="1300" dirty="0"/>
              <a:t>is even more obvious in the following slide.</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14948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electricity consumption level is</a:t>
            </a:r>
            <a:r>
              <a:rPr lang="en-US" baseline="0" dirty="0"/>
              <a:t> </a:t>
            </a:r>
            <a:r>
              <a:rPr lang="en-US" baseline="0" dirty="0" smtClean="0"/>
              <a:t>1,800 </a:t>
            </a:r>
            <a:r>
              <a:rPr lang="en-US" baseline="0" dirty="0"/>
              <a:t>kWh/</a:t>
            </a:r>
            <a:r>
              <a:rPr lang="en-US" baseline="0" dirty="0" err="1"/>
              <a:t>hh</a:t>
            </a:r>
            <a:r>
              <a:rPr lang="en-US" baseline="0" dirty="0"/>
              <a:t>/year (Tier 4). The increased demand </a:t>
            </a:r>
            <a:r>
              <a:rPr lang="en-US" baseline="0" dirty="0" err="1" smtClean="0"/>
              <a:t>favours</a:t>
            </a:r>
            <a:r>
              <a:rPr lang="en-US" baseline="0" dirty="0" smtClean="0"/>
              <a:t> </a:t>
            </a:r>
            <a:r>
              <a:rPr lang="en-US" baseline="0" dirty="0"/>
              <a:t>grid extension, which in this scenario accounts for </a:t>
            </a:r>
            <a:r>
              <a:rPr lang="en-US" baseline="0" dirty="0" smtClean="0"/>
              <a:t>78 per cent </a:t>
            </a:r>
            <a:r>
              <a:rPr lang="en-US" baseline="0" dirty="0"/>
              <a:t>of </a:t>
            </a:r>
            <a:r>
              <a:rPr lang="en-US" baseline="0" dirty="0" smtClean="0"/>
              <a:t>newly </a:t>
            </a:r>
            <a:r>
              <a:rPr lang="en-US" baseline="0" dirty="0"/>
              <a:t>electrified </a:t>
            </a:r>
            <a:r>
              <a:rPr lang="en-US" baseline="0" dirty="0" smtClean="0"/>
              <a:t>areas, </a:t>
            </a:r>
            <a:r>
              <a:rPr lang="en-US" baseline="0" dirty="0"/>
              <a:t>and </a:t>
            </a:r>
            <a:r>
              <a:rPr lang="en-US" baseline="0" dirty="0" smtClean="0"/>
              <a:t>mini-grids </a:t>
            </a:r>
            <a:r>
              <a:rPr lang="en-US" baseline="0" dirty="0"/>
              <a:t>(predominantly PV systems and diesel </a:t>
            </a:r>
            <a:r>
              <a:rPr lang="en-US" baseline="0" dirty="0" err="1"/>
              <a:t>gensets</a:t>
            </a:r>
            <a:r>
              <a:rPr lang="en-US" baseline="0" dirty="0"/>
              <a:t>). </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16</a:t>
            </a:fld>
            <a:endParaRPr lang="en-GB" dirty="0"/>
          </a:p>
        </p:txBody>
      </p:sp>
    </p:spTree>
    <p:extLst>
      <p:ext uri="{BB962C8B-B14F-4D97-AF65-F5344CB8AC3E}">
        <p14:creationId xmlns:p14="http://schemas.microsoft.com/office/powerpoint/2010/main" val="280888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with </a:t>
            </a:r>
            <a:r>
              <a:rPr lang="en-US" baseline="0" dirty="0" smtClean="0"/>
              <a:t>Tier 5 </a:t>
            </a:r>
            <a:r>
              <a:rPr lang="en-CA" sz="1300" dirty="0"/>
              <a:t>(</a:t>
            </a:r>
            <a:r>
              <a:rPr lang="en-CA" sz="1300" dirty="0" smtClean="0"/>
              <a:t>2,195 </a:t>
            </a:r>
            <a:r>
              <a:rPr lang="en-CA" sz="1300" dirty="0"/>
              <a:t>kWh/</a:t>
            </a:r>
            <a:r>
              <a:rPr lang="en-CA" sz="1300" dirty="0" err="1"/>
              <a:t>hh</a:t>
            </a:r>
            <a:r>
              <a:rPr lang="en-CA" sz="1300" dirty="0"/>
              <a:t>/year), grid extension increases slightly in comparison with the previous </a:t>
            </a:r>
            <a:r>
              <a:rPr lang="en-CA" sz="1300" dirty="0" smtClean="0"/>
              <a:t>scenario, </a:t>
            </a:r>
            <a:r>
              <a:rPr lang="en-CA" sz="1300" dirty="0"/>
              <a:t>but still accounts for the biggest portion of the newly electrified </a:t>
            </a:r>
            <a:r>
              <a:rPr lang="en-CA" sz="1300" dirty="0" smtClean="0"/>
              <a:t>area. Mini-grid </a:t>
            </a:r>
            <a:r>
              <a:rPr lang="en-CA" sz="1300" dirty="0"/>
              <a:t>technologies become the </a:t>
            </a:r>
            <a:r>
              <a:rPr lang="en-CA" sz="1300" dirty="0" smtClean="0"/>
              <a:t>least-cost </a:t>
            </a:r>
            <a:r>
              <a:rPr lang="en-CA" sz="1300" dirty="0"/>
              <a:t>option for </a:t>
            </a:r>
            <a:r>
              <a:rPr lang="en-CA" sz="1300" dirty="0" smtClean="0"/>
              <a:t>10</a:t>
            </a:r>
            <a:r>
              <a:rPr lang="en-CA" sz="1300" baseline="0" dirty="0" smtClean="0"/>
              <a:t> per cent of </a:t>
            </a:r>
            <a:r>
              <a:rPr lang="en-CA" sz="1300" dirty="0" smtClean="0"/>
              <a:t>the </a:t>
            </a:r>
            <a:r>
              <a:rPr lang="en-CA" sz="1300" dirty="0"/>
              <a:t>population to receive </a:t>
            </a:r>
            <a:r>
              <a:rPr lang="en-CA" sz="1300" dirty="0" smtClean="0"/>
              <a:t>electricity, while </a:t>
            </a:r>
            <a:r>
              <a:rPr lang="en-CA" sz="1300" dirty="0" smtClean="0"/>
              <a:t>standalone </a:t>
            </a:r>
            <a:r>
              <a:rPr lang="en-CA" sz="1300" dirty="0"/>
              <a:t>systems will provide electricity to </a:t>
            </a:r>
            <a:r>
              <a:rPr lang="en-CA" sz="1300" dirty="0" smtClean="0"/>
              <a:t>12</a:t>
            </a:r>
            <a:r>
              <a:rPr lang="en-CA" sz="1300" baseline="0" dirty="0" smtClean="0"/>
              <a:t> per cent</a:t>
            </a:r>
            <a:r>
              <a:rPr lang="en-CA" sz="1300" dirty="0" smtClean="0"/>
              <a:t>.</a:t>
            </a:r>
            <a:endParaRPr lang="en-CA" sz="1300" dirty="0"/>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17</a:t>
            </a:fld>
            <a:endParaRPr lang="en-GB" dirty="0"/>
          </a:p>
        </p:txBody>
      </p:sp>
    </p:spTree>
    <p:extLst>
      <p:ext uri="{BB962C8B-B14F-4D97-AF65-F5344CB8AC3E}">
        <p14:creationId xmlns:p14="http://schemas.microsoft.com/office/powerpoint/2010/main" val="1398391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This graph summarizes </a:t>
            </a:r>
            <a:r>
              <a:rPr lang="en-US" sz="1400" dirty="0"/>
              <a:t>the results.</a:t>
            </a:r>
            <a:r>
              <a:rPr lang="en-US" sz="1400" baseline="0" dirty="0"/>
              <a:t> The share of access type is seen on the </a:t>
            </a:r>
            <a:r>
              <a:rPr lang="en-US" sz="1400" baseline="0" dirty="0" smtClean="0"/>
              <a:t>left Y </a:t>
            </a:r>
            <a:r>
              <a:rPr lang="en-US" sz="1400" baseline="0" dirty="0"/>
              <a:t>axis, the investment needs on the right Y axis and the different consumption levels on </a:t>
            </a:r>
            <a:r>
              <a:rPr lang="en-US" sz="1400" baseline="0" dirty="0" smtClean="0"/>
              <a:t>the X </a:t>
            </a:r>
            <a:r>
              <a:rPr lang="en-US" sz="1400" baseline="0" dirty="0"/>
              <a:t>axis. Bars show the access type and lines the investment needs. The latter </a:t>
            </a:r>
            <a:r>
              <a:rPr lang="en-GB" sz="1200" kern="1200" dirty="0">
                <a:solidFill>
                  <a:schemeClr val="tx1"/>
                </a:solidFill>
                <a:effectLst/>
                <a:latin typeface="+mn-lt"/>
                <a:ea typeface="+mn-ea"/>
                <a:cs typeface="+mn-cs"/>
              </a:rPr>
              <a:t>range from </a:t>
            </a:r>
            <a:r>
              <a:rPr lang="en-GB" sz="1200" kern="1200" dirty="0" smtClean="0">
                <a:solidFill>
                  <a:schemeClr val="tx1"/>
                </a:solidFill>
                <a:effectLst/>
                <a:latin typeface="+mn-lt"/>
                <a:ea typeface="+mn-ea"/>
                <a:cs typeface="+mn-cs"/>
              </a:rPr>
              <a:t>$44 billion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a:t>
            </a:r>
            <a:r>
              <a:rPr lang="en-GB" sz="1200" kern="1200" dirty="0">
                <a:solidFill>
                  <a:schemeClr val="tx1"/>
                </a:solidFill>
                <a:effectLst/>
                <a:latin typeface="+mn-lt"/>
                <a:ea typeface="+mn-ea"/>
                <a:cs typeface="+mn-cs"/>
              </a:rPr>
              <a:t>roughly </a:t>
            </a:r>
            <a:r>
              <a:rPr lang="en-GB" sz="1200" kern="1200" dirty="0" smtClean="0">
                <a:solidFill>
                  <a:schemeClr val="tx1"/>
                </a:solidFill>
                <a:effectLst/>
                <a:latin typeface="+mn-lt"/>
                <a:ea typeface="+mn-ea"/>
                <a:cs typeface="+mn-cs"/>
              </a:rPr>
              <a:t>$1.5 </a:t>
            </a:r>
            <a:r>
              <a:rPr lang="en-GB" sz="1200" kern="1200" dirty="0">
                <a:solidFill>
                  <a:schemeClr val="tx1"/>
                </a:solidFill>
                <a:effectLst/>
                <a:latin typeface="+mn-lt"/>
                <a:ea typeface="+mn-ea"/>
                <a:cs typeface="+mn-cs"/>
              </a:rPr>
              <a:t>trillion </a:t>
            </a:r>
            <a:r>
              <a:rPr lang="en-GB" sz="1200" kern="1200" baseline="0" dirty="0" smtClean="0">
                <a:solidFill>
                  <a:schemeClr val="tx1"/>
                </a:solidFill>
                <a:effectLst/>
                <a:latin typeface="+mn-lt"/>
                <a:ea typeface="+mn-ea"/>
                <a:cs typeface="+mn-cs"/>
              </a:rPr>
              <a:t>to </a:t>
            </a:r>
            <a:r>
              <a:rPr lang="en-GB" sz="1200" kern="1200" baseline="0" dirty="0">
                <a:solidFill>
                  <a:schemeClr val="tx1"/>
                </a:solidFill>
                <a:effectLst/>
                <a:latin typeface="+mn-lt"/>
                <a:ea typeface="+mn-ea"/>
                <a:cs typeface="+mn-cs"/>
              </a:rPr>
              <a:t>reach universal access to electricity. Also, i</a:t>
            </a:r>
            <a:r>
              <a:rPr lang="en-GB" sz="1200" dirty="0"/>
              <a:t>ncreasing electricity demand (Tier 1 → Tier 5) moves </a:t>
            </a:r>
            <a:r>
              <a:rPr lang="en-GB" sz="1200" dirty="0" smtClean="0"/>
              <a:t>the least-cost </a:t>
            </a:r>
            <a:r>
              <a:rPr lang="en-GB" sz="1200" dirty="0"/>
              <a:t>option from </a:t>
            </a:r>
            <a:r>
              <a:rPr lang="en-GB" sz="1200" b="1" dirty="0" smtClean="0"/>
              <a:t>standalone</a:t>
            </a:r>
            <a:r>
              <a:rPr lang="en-GB" sz="1200" dirty="0" smtClean="0"/>
              <a:t> </a:t>
            </a:r>
            <a:r>
              <a:rPr lang="en-GB" sz="1200" dirty="0" smtClean="0"/>
              <a:t>to </a:t>
            </a:r>
            <a:r>
              <a:rPr lang="en-GB" sz="1200" b="1" dirty="0" smtClean="0"/>
              <a:t>mini-grid</a:t>
            </a:r>
            <a:r>
              <a:rPr lang="en-GB" sz="1200" dirty="0" smtClean="0"/>
              <a:t> to </a:t>
            </a:r>
            <a:r>
              <a:rPr lang="en-GB" sz="1200" b="1" dirty="0" smtClean="0"/>
              <a:t>grid</a:t>
            </a:r>
            <a:r>
              <a:rPr lang="en-GB" sz="1200" b="1" dirty="0"/>
              <a:t>. </a:t>
            </a:r>
            <a:endParaRPr lang="en-GB"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18</a:t>
            </a:fld>
            <a:endParaRPr lang="en-GB" dirty="0"/>
          </a:p>
        </p:txBody>
      </p:sp>
    </p:spTree>
    <p:extLst>
      <p:ext uri="{BB962C8B-B14F-4D97-AF65-F5344CB8AC3E}">
        <p14:creationId xmlns:p14="http://schemas.microsoft.com/office/powerpoint/2010/main" val="208859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summarize the results presented in the previous slides. </a:t>
            </a:r>
          </a:p>
          <a:p>
            <a:endParaRPr lang="en-US" baseline="0" dirty="0"/>
          </a:p>
          <a:p>
            <a:pPr marL="185766" indent="-185766">
              <a:buFont typeface="Arial" panose="020B0604020202020204" pitchFamily="34" charset="0"/>
              <a:buChar char="•"/>
            </a:pPr>
            <a:r>
              <a:rPr lang="en-US" baseline="0" dirty="0"/>
              <a:t>To start with, </a:t>
            </a:r>
            <a:r>
              <a:rPr lang="en-US" baseline="0" dirty="0" smtClean="0"/>
              <a:t>grid </a:t>
            </a:r>
            <a:r>
              <a:rPr lang="en-US" baseline="0" dirty="0"/>
              <a:t>extension is the </a:t>
            </a:r>
            <a:r>
              <a:rPr lang="en-US" baseline="0" dirty="0" smtClean="0"/>
              <a:t>least-cost </a:t>
            </a:r>
            <a:r>
              <a:rPr lang="en-US" baseline="0" dirty="0"/>
              <a:t>solution in densely populated areas </a:t>
            </a:r>
            <a:r>
              <a:rPr lang="en-US" baseline="0" dirty="0" smtClean="0"/>
              <a:t>close </a:t>
            </a:r>
            <a:r>
              <a:rPr lang="en-US" baseline="0" dirty="0"/>
              <a:t>to the grid network. </a:t>
            </a:r>
          </a:p>
          <a:p>
            <a:pPr marL="185766" indent="-185766">
              <a:buFont typeface="Arial" panose="020B0604020202020204" pitchFamily="34" charset="0"/>
              <a:buChar char="•"/>
            </a:pPr>
            <a:r>
              <a:rPr lang="en-US" baseline="0" dirty="0"/>
              <a:t>Diesel prices influence the electrification mix. Lower prices </a:t>
            </a:r>
            <a:r>
              <a:rPr lang="en-US" baseline="0" dirty="0" err="1"/>
              <a:t>favour</a:t>
            </a:r>
            <a:r>
              <a:rPr lang="en-US" baseline="0" dirty="0"/>
              <a:t> diesel gensets, while higher prices imply higher penetration of mainly PV systems. </a:t>
            </a:r>
          </a:p>
          <a:p>
            <a:pPr marL="185766" indent="-185766">
              <a:buFont typeface="Arial" panose="020B0604020202020204" pitchFamily="34" charset="0"/>
              <a:buChar char="•"/>
            </a:pPr>
            <a:r>
              <a:rPr lang="en-US" baseline="0" dirty="0"/>
              <a:t>Other renewables </a:t>
            </a:r>
            <a:r>
              <a:rPr lang="en-US" baseline="0" dirty="0" smtClean="0"/>
              <a:t>(wind</a:t>
            </a:r>
            <a:r>
              <a:rPr lang="en-US" baseline="0" dirty="0"/>
              <a:t>, </a:t>
            </a:r>
            <a:r>
              <a:rPr lang="en-US" baseline="0" dirty="0" smtClean="0"/>
              <a:t>hydro</a:t>
            </a:r>
            <a:r>
              <a:rPr lang="en-US" baseline="0" dirty="0"/>
              <a:t>) penetrate in areas where these resources are available </a:t>
            </a:r>
            <a:r>
              <a:rPr lang="en-US" baseline="0" dirty="0" smtClean="0"/>
              <a:t>and </a:t>
            </a:r>
            <a:r>
              <a:rPr lang="en-US" baseline="0" dirty="0"/>
              <a:t>signify decent potential. </a:t>
            </a:r>
          </a:p>
          <a:p>
            <a:pPr marL="185766" indent="-185766">
              <a:buFont typeface="Arial" panose="020B0604020202020204" pitchFamily="34" charset="0"/>
              <a:buChar char="•"/>
            </a:pPr>
            <a:r>
              <a:rPr lang="en-US" baseline="0" dirty="0"/>
              <a:t>Higher electricity demand levels move the </a:t>
            </a:r>
            <a:r>
              <a:rPr lang="en-US" baseline="0" dirty="0" err="1" smtClean="0"/>
              <a:t>favourable</a:t>
            </a:r>
            <a:r>
              <a:rPr lang="en-US" baseline="0" dirty="0" smtClean="0"/>
              <a:t> </a:t>
            </a:r>
            <a:r>
              <a:rPr lang="en-US" baseline="0" dirty="0"/>
              <a:t>electrification option from </a:t>
            </a:r>
            <a:r>
              <a:rPr lang="en-US" baseline="0" dirty="0" smtClean="0"/>
              <a:t>standalone </a:t>
            </a:r>
            <a:r>
              <a:rPr lang="en-US" baseline="0" dirty="0"/>
              <a:t>to </a:t>
            </a:r>
            <a:r>
              <a:rPr lang="en-US" baseline="0" dirty="0" smtClean="0"/>
              <a:t>mini-grid </a:t>
            </a:r>
            <a:r>
              <a:rPr lang="en-US" baseline="0" dirty="0"/>
              <a:t>to </a:t>
            </a:r>
            <a:r>
              <a:rPr lang="en-US" baseline="0" dirty="0" smtClean="0"/>
              <a:t>grid. </a:t>
            </a:r>
            <a:endParaRPr lang="en-US" baseline="0" dirty="0"/>
          </a:p>
          <a:p>
            <a:pPr marL="185766" indent="-185766">
              <a:buFont typeface="Arial" panose="020B0604020202020204" pitchFamily="34" charset="0"/>
              <a:buChar char="•"/>
            </a:pPr>
            <a:r>
              <a:rPr lang="en-US" baseline="0" dirty="0"/>
              <a:t>The share of renewable energy sources in total electricity generation almost </a:t>
            </a:r>
            <a:r>
              <a:rPr lang="en-US" baseline="0" dirty="0" smtClean="0"/>
              <a:t>doubles </a:t>
            </a:r>
            <a:r>
              <a:rPr lang="en-US" baseline="0" dirty="0"/>
              <a:t>from </a:t>
            </a:r>
            <a:r>
              <a:rPr lang="en-US" baseline="0" dirty="0" smtClean="0"/>
              <a:t>34 per cent </a:t>
            </a:r>
            <a:r>
              <a:rPr lang="en-US" baseline="0" dirty="0"/>
              <a:t>in 2012 to </a:t>
            </a:r>
            <a:r>
              <a:rPr lang="en-US" baseline="0" dirty="0" smtClean="0"/>
              <a:t>around 66 per cent </a:t>
            </a:r>
            <a:r>
              <a:rPr lang="en-US" baseline="0" dirty="0"/>
              <a:t>in 2030. </a:t>
            </a:r>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19</a:t>
            </a:fld>
            <a:endParaRPr lang="en-GB" dirty="0"/>
          </a:p>
        </p:txBody>
      </p:sp>
    </p:spTree>
    <p:extLst>
      <p:ext uri="{BB962C8B-B14F-4D97-AF65-F5344CB8AC3E}">
        <p14:creationId xmlns:p14="http://schemas.microsoft.com/office/powerpoint/2010/main" val="226366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 analysis has some limitations, which we</a:t>
            </a:r>
            <a:r>
              <a:rPr lang="en-US" baseline="0" dirty="0"/>
              <a:t> are addressing while developing the model we will introduce in the next section. </a:t>
            </a:r>
          </a:p>
          <a:p>
            <a:r>
              <a:rPr lang="en-US" baseline="0" dirty="0" smtClean="0"/>
              <a:t>The electrification </a:t>
            </a:r>
            <a:r>
              <a:rPr lang="en-US" baseline="0" dirty="0"/>
              <a:t>mix is shown only for the end </a:t>
            </a:r>
            <a:r>
              <a:rPr lang="en-US" baseline="0" dirty="0" smtClean="0"/>
              <a:t>year, </a:t>
            </a:r>
            <a:r>
              <a:rPr lang="en-US" baseline="0" dirty="0"/>
              <a:t>which is 2030. The electrification mix and status in the meantime (between today and 2030) is not considered. To do so, one would have to decide the priority areas that need to be electrified first. </a:t>
            </a:r>
          </a:p>
          <a:p>
            <a:endParaRPr lang="en-US" baseline="0" dirty="0"/>
          </a:p>
          <a:p>
            <a:r>
              <a:rPr lang="en-US" baseline="0" dirty="0"/>
              <a:t>Furthermore, the detailed breakdown of the generation mix of each </a:t>
            </a:r>
            <a:r>
              <a:rPr lang="en-US" baseline="0" dirty="0" smtClean="0"/>
              <a:t>country, </a:t>
            </a:r>
            <a:r>
              <a:rPr lang="en-US" baseline="0" dirty="0"/>
              <a:t>which provides different grid electrification </a:t>
            </a:r>
            <a:r>
              <a:rPr lang="en-US" baseline="0" dirty="0" smtClean="0"/>
              <a:t>costs, </a:t>
            </a:r>
            <a:r>
              <a:rPr lang="en-US" baseline="0" dirty="0"/>
              <a:t>is not taken into </a:t>
            </a:r>
            <a:r>
              <a:rPr lang="en-US" baseline="0" dirty="0" smtClean="0"/>
              <a:t>account. </a:t>
            </a:r>
            <a:r>
              <a:rPr lang="en-US" baseline="0" dirty="0"/>
              <a:t>To do so, we would have to link GIS with OSeMOSYS </a:t>
            </a:r>
            <a:r>
              <a:rPr lang="en-US" baseline="0" dirty="0" smtClean="0"/>
              <a:t>to </a:t>
            </a:r>
            <a:r>
              <a:rPr lang="en-US" baseline="0" dirty="0"/>
              <a:t>obtain the </a:t>
            </a:r>
            <a:r>
              <a:rPr lang="en-US" baseline="0" dirty="0" smtClean="0"/>
              <a:t>optimal </a:t>
            </a:r>
            <a:r>
              <a:rPr lang="en-US" baseline="0" dirty="0"/>
              <a:t>mix based on the country’s resources, </a:t>
            </a:r>
            <a:r>
              <a:rPr lang="en-US" baseline="0" dirty="0" smtClean="0"/>
              <a:t>demand and </a:t>
            </a:r>
            <a:r>
              <a:rPr lang="en-US" baseline="0" dirty="0"/>
              <a:t>trade with other countries. </a:t>
            </a:r>
          </a:p>
          <a:p>
            <a:endParaRPr lang="en-US" baseline="0" dirty="0"/>
          </a:p>
          <a:p>
            <a:r>
              <a:rPr lang="en-US" baseline="0" dirty="0"/>
              <a:t>Another critical issue is the various resolution of different datasets. To illustrate, </a:t>
            </a:r>
            <a:r>
              <a:rPr lang="sv-SE" sz="1300" baseline="0" dirty="0" smtClean="0"/>
              <a:t>p</a:t>
            </a:r>
            <a:r>
              <a:rPr lang="sv-SE" sz="1300" dirty="0" smtClean="0"/>
              <a:t>opulation </a:t>
            </a:r>
            <a:r>
              <a:rPr lang="sv-SE" sz="1300" dirty="0"/>
              <a:t>density data are given at 1 </a:t>
            </a:r>
            <a:r>
              <a:rPr lang="sv-SE" sz="1300" dirty="0" err="1" smtClean="0"/>
              <a:t>kilometre</a:t>
            </a:r>
            <a:r>
              <a:rPr lang="sv-SE" sz="1300" dirty="0" smtClean="0"/>
              <a:t> </a:t>
            </a:r>
            <a:r>
              <a:rPr lang="sv-SE" sz="1300" dirty="0"/>
              <a:t>while the wind speed at ca 50 </a:t>
            </a:r>
            <a:r>
              <a:rPr lang="sv-SE" sz="1300" dirty="0" err="1" smtClean="0"/>
              <a:t>kilometres</a:t>
            </a:r>
            <a:r>
              <a:rPr lang="en-US" sz="1300" dirty="0" smtClean="0"/>
              <a:t>. </a:t>
            </a:r>
            <a:r>
              <a:rPr lang="en-US" sz="1300" dirty="0"/>
              <a:t>This means that we need to harmonize our datasets, which sometimes leads to </a:t>
            </a:r>
            <a:r>
              <a:rPr lang="en-GB" sz="1300" dirty="0"/>
              <a:t>misleading representation of information.</a:t>
            </a:r>
          </a:p>
          <a:p>
            <a:endParaRPr lang="sv-SE" sz="1300" dirty="0"/>
          </a:p>
          <a:p>
            <a:r>
              <a:rPr lang="sv-SE" sz="1300" dirty="0" smtClean="0"/>
              <a:t>The </a:t>
            </a:r>
            <a:r>
              <a:rPr lang="sv-SE" sz="1300" dirty="0"/>
              <a:t>analysis considers only </a:t>
            </a:r>
            <a:r>
              <a:rPr lang="sv-SE" sz="1300" dirty="0" err="1"/>
              <a:t>household</a:t>
            </a:r>
            <a:r>
              <a:rPr lang="sv-SE" sz="1300" dirty="0"/>
              <a:t> </a:t>
            </a:r>
            <a:r>
              <a:rPr lang="sv-SE" sz="1300" dirty="0" err="1"/>
              <a:t>electrification</a:t>
            </a:r>
            <a:r>
              <a:rPr lang="sv-SE" sz="1300" dirty="0"/>
              <a:t>. Other productive uses of electricity (such as </a:t>
            </a:r>
            <a:r>
              <a:rPr lang="sv-SE" sz="1300" dirty="0" smtClean="0"/>
              <a:t>for </a:t>
            </a:r>
            <a:r>
              <a:rPr lang="sv-SE" sz="1300" dirty="0" err="1" smtClean="0"/>
              <a:t>health</a:t>
            </a:r>
            <a:r>
              <a:rPr lang="sv-SE" sz="1300" dirty="0" smtClean="0"/>
              <a:t> </a:t>
            </a:r>
            <a:r>
              <a:rPr lang="sv-SE" sz="1300" dirty="0" err="1" smtClean="0"/>
              <a:t>care</a:t>
            </a:r>
            <a:r>
              <a:rPr lang="sv-SE" sz="1300" dirty="0" smtClean="0"/>
              <a:t>, </a:t>
            </a:r>
            <a:r>
              <a:rPr lang="sv-SE" sz="1300" dirty="0"/>
              <a:t>education, rural enterprises, </a:t>
            </a:r>
            <a:r>
              <a:rPr lang="sv-SE" sz="1300" dirty="0" err="1" smtClean="0"/>
              <a:t>agriculture</a:t>
            </a:r>
            <a:r>
              <a:rPr lang="sv-SE" sz="1300" dirty="0" smtClean="0"/>
              <a:t>, etc.) </a:t>
            </a:r>
            <a:r>
              <a:rPr lang="sv-SE" sz="1300" dirty="0"/>
              <a:t>should also be taken into account. These would increase the demand levels and therefore the electrification mix. </a:t>
            </a:r>
          </a:p>
          <a:p>
            <a:endParaRPr lang="sv-SE" sz="1300" dirty="0"/>
          </a:p>
          <a:p>
            <a:r>
              <a:rPr lang="sv-SE" sz="1300" dirty="0"/>
              <a:t>Lastly, </a:t>
            </a:r>
            <a:r>
              <a:rPr lang="sv-SE" sz="1300" dirty="0" err="1" smtClean="0"/>
              <a:t>keep</a:t>
            </a:r>
            <a:r>
              <a:rPr lang="sv-SE" sz="1300" dirty="0" smtClean="0"/>
              <a:t> </a:t>
            </a:r>
            <a:r>
              <a:rPr lang="sv-SE" sz="1300" dirty="0"/>
              <a:t>in mind that in this </a:t>
            </a:r>
            <a:r>
              <a:rPr lang="sv-SE" sz="1300" dirty="0" err="1" smtClean="0"/>
              <a:t>analysis</a:t>
            </a:r>
            <a:r>
              <a:rPr lang="sv-SE" sz="1300" dirty="0" smtClean="0"/>
              <a:t>, </a:t>
            </a:r>
            <a:r>
              <a:rPr lang="sv-SE" sz="1300" dirty="0"/>
              <a:t>we have </a:t>
            </a:r>
            <a:r>
              <a:rPr lang="sv-SE" sz="1300" dirty="0" err="1"/>
              <a:t>assumed</a:t>
            </a:r>
            <a:r>
              <a:rPr lang="sv-SE" sz="1300" dirty="0"/>
              <a:t> </a:t>
            </a:r>
            <a:r>
              <a:rPr lang="sv-SE" sz="1300" dirty="0" err="1" smtClean="0"/>
              <a:t>five</a:t>
            </a:r>
            <a:r>
              <a:rPr lang="sv-SE" sz="1300" dirty="0" smtClean="0"/>
              <a:t> </a:t>
            </a:r>
            <a:r>
              <a:rPr lang="sv-SE" sz="1300" dirty="0"/>
              <a:t>homogeneous consumption levels </a:t>
            </a:r>
            <a:r>
              <a:rPr lang="sv-SE" sz="1300" dirty="0" err="1"/>
              <a:t>across</a:t>
            </a:r>
            <a:r>
              <a:rPr lang="sv-SE" sz="1300" dirty="0"/>
              <a:t> </a:t>
            </a:r>
            <a:r>
              <a:rPr lang="sv-SE" sz="1300" dirty="0" err="1" smtClean="0"/>
              <a:t>Africa</a:t>
            </a:r>
            <a:r>
              <a:rPr lang="sv-SE" sz="1300" dirty="0" smtClean="0"/>
              <a:t>, </a:t>
            </a:r>
            <a:r>
              <a:rPr lang="sv-SE" sz="1300" dirty="0" err="1" smtClean="0"/>
              <a:t>but</a:t>
            </a:r>
            <a:r>
              <a:rPr lang="sv-SE" sz="1300" baseline="0" dirty="0" smtClean="0"/>
              <a:t> </a:t>
            </a:r>
            <a:r>
              <a:rPr lang="sv-SE" sz="1300" dirty="0" err="1" smtClean="0"/>
              <a:t>significant</a:t>
            </a:r>
            <a:r>
              <a:rPr lang="sv-SE" sz="1300" dirty="0" smtClean="0"/>
              <a:t> </a:t>
            </a:r>
            <a:r>
              <a:rPr lang="sv-SE" sz="1300" dirty="0"/>
              <a:t>income differences across the continent would imply different electricity demand levels. There are mathematical correlations in the literature that relate nighttime light with income and electricity consumption levels. </a:t>
            </a:r>
          </a:p>
          <a:p>
            <a:endParaRPr lang="sv-SE" sz="1300" dirty="0"/>
          </a:p>
          <a:p>
            <a:endParaRPr lang="sv-SE"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20</a:t>
            </a:fld>
            <a:endParaRPr lang="en-GB" dirty="0"/>
          </a:p>
        </p:txBody>
      </p:sp>
    </p:spTree>
    <p:extLst>
      <p:ext uri="{BB962C8B-B14F-4D97-AF65-F5344CB8AC3E}">
        <p14:creationId xmlns:p14="http://schemas.microsoft.com/office/powerpoint/2010/main" val="217200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mapping</a:t>
            </a:r>
            <a:r>
              <a:rPr lang="en-US" baseline="0" dirty="0"/>
              <a:t> of energy resources is essential in energy planning. Other GIS datasets are also necessary </a:t>
            </a:r>
            <a:r>
              <a:rPr lang="en-US" baseline="0" dirty="0" smtClean="0"/>
              <a:t>to </a:t>
            </a:r>
            <a:r>
              <a:rPr lang="en-US" baseline="0" dirty="0"/>
              <a:t>carry out an electrification analysis </a:t>
            </a:r>
            <a:r>
              <a:rPr lang="en-US" baseline="0" dirty="0" smtClean="0"/>
              <a:t>and </a:t>
            </a:r>
            <a:r>
              <a:rPr lang="en-US" baseline="0" dirty="0"/>
              <a:t>identify the optimal way to provide electricity to populations that lack </a:t>
            </a:r>
            <a:r>
              <a:rPr lang="en-US" baseline="0" dirty="0" smtClean="0"/>
              <a:t>access.</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3</a:t>
            </a:fld>
            <a:endParaRPr lang="en-GB" dirty="0"/>
          </a:p>
        </p:txBody>
      </p:sp>
    </p:spTree>
    <p:extLst>
      <p:ext uri="{BB962C8B-B14F-4D97-AF65-F5344CB8AC3E}">
        <p14:creationId xmlns:p14="http://schemas.microsoft.com/office/powerpoint/2010/main" val="140117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sz="1300" dirty="0"/>
          </a:p>
          <a:p>
            <a:endParaRPr lang="sv-SE"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21</a:t>
            </a:fld>
            <a:endParaRPr lang="en-GB" dirty="0"/>
          </a:p>
        </p:txBody>
      </p:sp>
    </p:spTree>
    <p:extLst>
      <p:ext uri="{BB962C8B-B14F-4D97-AF65-F5344CB8AC3E}">
        <p14:creationId xmlns:p14="http://schemas.microsoft.com/office/powerpoint/2010/main" val="123050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dirty="0"/>
              <a:t>In the first step of the </a:t>
            </a:r>
            <a:r>
              <a:rPr lang="en-US" dirty="0" smtClean="0"/>
              <a:t>analysis, </a:t>
            </a:r>
            <a:r>
              <a:rPr lang="en-US" dirty="0"/>
              <a:t>we are using a number of datasets</a:t>
            </a:r>
            <a:r>
              <a:rPr lang="en-US" baseline="0" dirty="0"/>
              <a:t> </a:t>
            </a:r>
            <a:r>
              <a:rPr lang="en-US" baseline="0" dirty="0" smtClean="0"/>
              <a:t>to </a:t>
            </a:r>
            <a:r>
              <a:rPr lang="en-US" baseline="0" dirty="0"/>
              <a:t>retrieve information about the existing infrastructure as well as identify where </a:t>
            </a:r>
            <a:r>
              <a:rPr lang="en-US" baseline="0" dirty="0" smtClean="0"/>
              <a:t>populations live. </a:t>
            </a:r>
            <a:r>
              <a:rPr lang="en-US" baseline="0" dirty="0"/>
              <a:t>This will give us an indication of </a:t>
            </a:r>
            <a:r>
              <a:rPr lang="en-US" baseline="0" dirty="0" smtClean="0"/>
              <a:t>where </a:t>
            </a:r>
            <a:r>
              <a:rPr lang="en-US" baseline="0" dirty="0"/>
              <a:t>people </a:t>
            </a:r>
            <a:r>
              <a:rPr lang="en-US" baseline="0" dirty="0" smtClean="0"/>
              <a:t>without electricity are </a:t>
            </a:r>
            <a:r>
              <a:rPr lang="en-US" baseline="0" dirty="0"/>
              <a:t>located and where the electricity demand might </a:t>
            </a:r>
            <a:r>
              <a:rPr lang="en-US" baseline="0" dirty="0" smtClean="0"/>
              <a:t>be. </a:t>
            </a:r>
            <a:r>
              <a:rPr lang="en-US" baseline="0" dirty="0"/>
              <a:t>These datasets include </a:t>
            </a:r>
            <a:r>
              <a:rPr lang="en-US" baseline="0" dirty="0" smtClean="0"/>
              <a:t>administrative </a:t>
            </a:r>
            <a:r>
              <a:rPr lang="en-US" baseline="0" dirty="0"/>
              <a:t>boundaries, </a:t>
            </a:r>
            <a:r>
              <a:rPr lang="en-US" baseline="0" dirty="0" smtClean="0"/>
              <a:t>existing </a:t>
            </a:r>
            <a:r>
              <a:rPr lang="en-US" baseline="0" dirty="0"/>
              <a:t>and </a:t>
            </a:r>
            <a:r>
              <a:rPr lang="en-US" baseline="0" dirty="0" smtClean="0"/>
              <a:t>planned </a:t>
            </a:r>
            <a:r>
              <a:rPr lang="en-US" baseline="0" dirty="0"/>
              <a:t>transmission network, existing and planned power plants, </a:t>
            </a:r>
            <a:r>
              <a:rPr lang="en-US" baseline="0" dirty="0" smtClean="0"/>
              <a:t>road </a:t>
            </a:r>
            <a:r>
              <a:rPr lang="en-US" baseline="0" dirty="0"/>
              <a:t>network, population density and </a:t>
            </a:r>
            <a:r>
              <a:rPr lang="en-US" baseline="0" dirty="0" smtClean="0"/>
              <a:t>distribution, </a:t>
            </a:r>
            <a:r>
              <a:rPr lang="en-US" baseline="0" dirty="0"/>
              <a:t>and </a:t>
            </a:r>
            <a:r>
              <a:rPr lang="en-US" baseline="0" dirty="0" smtClean="0"/>
              <a:t>nighttime </a:t>
            </a:r>
            <a:r>
              <a:rPr lang="en-US" baseline="0" dirty="0"/>
              <a:t>lights (helping us identify </a:t>
            </a:r>
            <a:r>
              <a:rPr lang="en-US" baseline="0" dirty="0" smtClean="0"/>
              <a:t>unserved </a:t>
            </a:r>
            <a:r>
              <a:rPr lang="en-US" baseline="0" dirty="0"/>
              <a:t>areas).</a:t>
            </a:r>
          </a:p>
        </p:txBody>
      </p:sp>
      <p:sp>
        <p:nvSpPr>
          <p:cNvPr id="4" name="Slide Number Placeholder 3"/>
          <p:cNvSpPr>
            <a:spLocks noGrp="1"/>
          </p:cNvSpPr>
          <p:nvPr>
            <p:ph type="sldNum" sz="quarter" idx="10"/>
          </p:nvPr>
        </p:nvSpPr>
        <p:spPr/>
        <p:txBody>
          <a:bodyPr/>
          <a:lstStyle/>
          <a:p>
            <a:fld id="{F4ADF510-92B0-49DE-9C99-E21626351E91}" type="slidenum">
              <a:rPr lang="en-GB" smtClean="0"/>
              <a:t>4</a:t>
            </a:fld>
            <a:endParaRPr lang="en-GB" dirty="0"/>
          </a:p>
        </p:txBody>
      </p:sp>
    </p:spTree>
    <p:extLst>
      <p:ext uri="{BB962C8B-B14F-4D97-AF65-F5344CB8AC3E}">
        <p14:creationId xmlns:p14="http://schemas.microsoft.com/office/powerpoint/2010/main" val="214717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populations with and without electricity have </a:t>
            </a:r>
            <a:r>
              <a:rPr lang="en-US" baseline="0" dirty="0"/>
              <a:t>been spatially identified, we need to incorporate the expected population growth rates per region in order to estimate the total population in 2030 (presented in the map). This is one of the two parameters we need to know in order to quantify and </a:t>
            </a:r>
            <a:r>
              <a:rPr lang="en-US" baseline="0" dirty="0" smtClean="0"/>
              <a:t>locate </a:t>
            </a:r>
            <a:r>
              <a:rPr lang="en-US" baseline="0" dirty="0"/>
              <a:t>future electricity demand. The second parameter is </a:t>
            </a:r>
            <a:r>
              <a:rPr lang="en-US" baseline="0" dirty="0" smtClean="0"/>
              <a:t>electricity </a:t>
            </a:r>
            <a:r>
              <a:rPr lang="en-US" baseline="0" dirty="0"/>
              <a:t>consumption, which is defined by </a:t>
            </a:r>
            <a:r>
              <a:rPr lang="en-US" baseline="0" dirty="0" smtClean="0"/>
              <a:t>electricity </a:t>
            </a:r>
            <a:r>
              <a:rPr lang="en-US" baseline="0" dirty="0"/>
              <a:t>access tiers </a:t>
            </a:r>
            <a:r>
              <a:rPr lang="en-US" baseline="0" dirty="0" smtClean="0"/>
              <a:t>proposed </a:t>
            </a:r>
            <a:r>
              <a:rPr lang="en-US" baseline="0" dirty="0"/>
              <a:t>by the World </a:t>
            </a:r>
            <a:r>
              <a:rPr lang="en-US" baseline="0" dirty="0" smtClean="0"/>
              <a:t>Bank. </a:t>
            </a:r>
            <a:r>
              <a:rPr lang="en-US" baseline="0" dirty="0"/>
              <a:t>These tiers indicate electricity consumption levels, starting from 22 kWh/</a:t>
            </a:r>
            <a:r>
              <a:rPr lang="en-US" baseline="0" dirty="0" err="1"/>
              <a:t>hh</a:t>
            </a:r>
            <a:r>
              <a:rPr lang="en-US" baseline="0" dirty="0"/>
              <a:t>/year (Tier 1 providing electricity to light up a few bulbs, charge a phone or power a radio) up to approx. </a:t>
            </a:r>
            <a:r>
              <a:rPr lang="en-US" baseline="0" dirty="0" smtClean="0"/>
              <a:t>2,200 </a:t>
            </a:r>
            <a:r>
              <a:rPr lang="en-US" baseline="0" dirty="0"/>
              <a:t>kWh/</a:t>
            </a:r>
            <a:r>
              <a:rPr lang="en-US" baseline="0" dirty="0" err="1"/>
              <a:t>hh</a:t>
            </a:r>
            <a:r>
              <a:rPr lang="en-US" baseline="0" dirty="0"/>
              <a:t>/year (Tier 5 providing electricity to a number of heavy or continuous appliances like </a:t>
            </a:r>
            <a:r>
              <a:rPr lang="en-US" baseline="0" dirty="0" smtClean="0"/>
              <a:t>a refrigerator</a:t>
            </a:r>
            <a:r>
              <a:rPr lang="en-US" baseline="0" dirty="0"/>
              <a:t>, washing machine, </a:t>
            </a:r>
            <a:r>
              <a:rPr lang="en-US" baseline="0" dirty="0" smtClean="0"/>
              <a:t>oven, </a:t>
            </a:r>
            <a:r>
              <a:rPr lang="en-US" baseline="0" dirty="0"/>
              <a:t>etc.). </a:t>
            </a:r>
            <a:r>
              <a:rPr lang="en-US" baseline="0" dirty="0" smtClean="0"/>
              <a:t>The </a:t>
            </a:r>
            <a:r>
              <a:rPr lang="en-US" baseline="0" dirty="0"/>
              <a:t>combination </a:t>
            </a:r>
            <a:r>
              <a:rPr lang="en-US" baseline="0" dirty="0" smtClean="0"/>
              <a:t>of population growth </a:t>
            </a:r>
            <a:r>
              <a:rPr lang="en-US" baseline="0" dirty="0"/>
              <a:t>and </a:t>
            </a:r>
            <a:r>
              <a:rPr lang="en-US" baseline="0" dirty="0" smtClean="0"/>
              <a:t>electrification </a:t>
            </a:r>
            <a:r>
              <a:rPr lang="en-US" baseline="0" dirty="0"/>
              <a:t>tier </a:t>
            </a:r>
            <a:r>
              <a:rPr lang="en-CA" sz="1300" dirty="0" smtClean="0"/>
              <a:t>allows us </a:t>
            </a:r>
            <a:r>
              <a:rPr lang="en-CA" sz="1300" dirty="0"/>
              <a:t>to calculate</a:t>
            </a:r>
            <a:r>
              <a:rPr lang="en-US" baseline="0" dirty="0"/>
              <a:t> </a:t>
            </a:r>
            <a:r>
              <a:rPr lang="en-US" baseline="0" dirty="0" smtClean="0"/>
              <a:t>future </a:t>
            </a:r>
            <a:r>
              <a:rPr lang="en-US" baseline="0" dirty="0"/>
              <a:t>electricity demand per location.</a:t>
            </a:r>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dirty="0"/>
          </a:p>
        </p:txBody>
      </p:sp>
    </p:spTree>
    <p:extLst>
      <p:ext uri="{BB962C8B-B14F-4D97-AF65-F5344CB8AC3E}">
        <p14:creationId xmlns:p14="http://schemas.microsoft.com/office/powerpoint/2010/main" val="232251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Covering</a:t>
            </a:r>
            <a:r>
              <a:rPr lang="en-US" baseline="0" dirty="0"/>
              <a:t> future electricity demand requires investments in new generating </a:t>
            </a:r>
            <a:r>
              <a:rPr lang="en-US" baseline="0" dirty="0" smtClean="0"/>
              <a:t>capacity. Two </a:t>
            </a:r>
            <a:r>
              <a:rPr lang="en-US" baseline="0" dirty="0"/>
              <a:t>options </a:t>
            </a:r>
            <a:r>
              <a:rPr lang="en-US" baseline="0" dirty="0" smtClean="0"/>
              <a:t>can </a:t>
            </a:r>
            <a:r>
              <a:rPr lang="en-US" baseline="0" dirty="0"/>
              <a:t>be considered. On the one </a:t>
            </a:r>
            <a:r>
              <a:rPr lang="en-US" baseline="0" dirty="0" smtClean="0"/>
              <a:t>hand, </a:t>
            </a:r>
            <a:r>
              <a:rPr lang="en-US" baseline="0" dirty="0"/>
              <a:t>new capacity can be added to the national electricity </a:t>
            </a:r>
            <a:r>
              <a:rPr lang="en-US" baseline="0" dirty="0" smtClean="0"/>
              <a:t>grid, </a:t>
            </a:r>
            <a:r>
              <a:rPr lang="en-US" baseline="0" dirty="0"/>
              <a:t>which will then electrify </a:t>
            </a:r>
            <a:r>
              <a:rPr lang="en-US" baseline="0" dirty="0" smtClean="0"/>
              <a:t>unserved </a:t>
            </a:r>
            <a:r>
              <a:rPr lang="en-US" baseline="0" dirty="0"/>
              <a:t>areas through an extended </a:t>
            </a:r>
            <a:r>
              <a:rPr lang="en-US" baseline="0" dirty="0" smtClean="0"/>
              <a:t>transmission and distribution network.</a:t>
            </a:r>
            <a:endParaRPr lang="en-US" baseline="0" dirty="0"/>
          </a:p>
          <a:p>
            <a:endParaRPr lang="en-US" baseline="0" dirty="0"/>
          </a:p>
          <a:p>
            <a:r>
              <a:rPr lang="en-US" baseline="0" dirty="0"/>
              <a:t>On the other </a:t>
            </a:r>
            <a:r>
              <a:rPr lang="en-US" baseline="0" dirty="0" smtClean="0"/>
              <a:t>hand, </a:t>
            </a:r>
            <a:r>
              <a:rPr lang="en-US" baseline="0" dirty="0"/>
              <a:t>new off-grid capacity can be added, operating either </a:t>
            </a:r>
            <a:r>
              <a:rPr lang="en-US" baseline="0" dirty="0" smtClean="0"/>
              <a:t>through </a:t>
            </a:r>
            <a:r>
              <a:rPr lang="en-US" baseline="0" dirty="0"/>
              <a:t>mini-grids or </a:t>
            </a:r>
            <a:r>
              <a:rPr lang="en-US" baseline="0" dirty="0" smtClean="0"/>
              <a:t>standalone </a:t>
            </a:r>
            <a:r>
              <a:rPr lang="en-US" baseline="0" dirty="0"/>
              <a:t>systems covering the demand in each settlement/location based on </a:t>
            </a:r>
            <a:r>
              <a:rPr lang="en-US" baseline="0" dirty="0" smtClean="0"/>
              <a:t>locally </a:t>
            </a:r>
            <a:r>
              <a:rPr lang="en-US" baseline="0" dirty="0"/>
              <a:t>available energy resources. A more elaborative description of the electrification options in presented in the following slides.</a:t>
            </a:r>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175279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principle, grid electricity is generated in a centralized manner, usually from large power plants, which due to economies of scale are able to offer low generating costs </a:t>
            </a:r>
            <a:r>
              <a:rPr lang="en-US" baseline="0" dirty="0" smtClean="0"/>
              <a:t>from </a:t>
            </a:r>
            <a:r>
              <a:rPr lang="en-US" baseline="0" dirty="0"/>
              <a:t>0.03 to 0.15 $/kWh generated (depending on type and source). Electricity then reaches households through the </a:t>
            </a:r>
            <a:r>
              <a:rPr lang="en-US" baseline="0" dirty="0" smtClean="0"/>
              <a:t>transmission </a:t>
            </a:r>
            <a:r>
              <a:rPr lang="en-US" baseline="0" dirty="0"/>
              <a:t>and </a:t>
            </a:r>
            <a:r>
              <a:rPr lang="en-US" baseline="0" dirty="0" smtClean="0"/>
              <a:t>distribution </a:t>
            </a:r>
            <a:r>
              <a:rPr lang="en-US" baseline="0" dirty="0"/>
              <a:t>network </a:t>
            </a:r>
            <a:r>
              <a:rPr lang="en-US" baseline="0" dirty="0" smtClean="0"/>
              <a:t>at </a:t>
            </a:r>
            <a:r>
              <a:rPr lang="en-US" baseline="0" dirty="0"/>
              <a:t>relatively low costs (if </a:t>
            </a:r>
            <a:r>
              <a:rPr lang="en-US" baseline="0" dirty="0" smtClean="0"/>
              <a:t>the </a:t>
            </a:r>
            <a:r>
              <a:rPr lang="en-US" baseline="0" dirty="0"/>
              <a:t>network is well </a:t>
            </a:r>
            <a:r>
              <a:rPr lang="en-US" baseline="0" dirty="0" smtClean="0"/>
              <a:t>developed). </a:t>
            </a:r>
            <a:endParaRPr lang="en-US" baseline="0" dirty="0"/>
          </a:p>
          <a:p>
            <a:endParaRPr lang="en-US" baseline="0" dirty="0"/>
          </a:p>
          <a:p>
            <a:pPr lvl="0"/>
            <a:r>
              <a:rPr lang="en-CA" sz="1300" dirty="0" smtClean="0"/>
              <a:t>The </a:t>
            </a:r>
            <a:r>
              <a:rPr lang="en-CA" sz="1300" dirty="0"/>
              <a:t>expansion of the electricity grid infrastructure in a </a:t>
            </a:r>
            <a:r>
              <a:rPr lang="en-CA" sz="1300" dirty="0" smtClean="0"/>
              <a:t>country </a:t>
            </a:r>
            <a:r>
              <a:rPr lang="en-CA" sz="1300" dirty="0" smtClean="0"/>
              <a:t>is </a:t>
            </a:r>
            <a:r>
              <a:rPr lang="en-CA" sz="1300" dirty="0"/>
              <a:t>a </a:t>
            </a:r>
            <a:r>
              <a:rPr lang="en-CA" sz="1300" dirty="0" smtClean="0"/>
              <a:t>capital-intensive </a:t>
            </a:r>
            <a:r>
              <a:rPr lang="en-CA" sz="1300" dirty="0"/>
              <a:t>and </a:t>
            </a:r>
            <a:r>
              <a:rPr lang="en-CA" sz="1300" dirty="0" smtClean="0"/>
              <a:t>time-demanding </a:t>
            </a:r>
            <a:r>
              <a:rPr lang="en-CA" sz="1300" dirty="0" smtClean="0"/>
              <a:t>process</a:t>
            </a:r>
            <a:r>
              <a:rPr lang="en-CA" sz="1300" baseline="0" dirty="0" smtClean="0"/>
              <a:t>, however. It requires</a:t>
            </a:r>
            <a:r>
              <a:rPr lang="en-CA" sz="1300" dirty="0" smtClean="0"/>
              <a:t> </a:t>
            </a:r>
            <a:r>
              <a:rPr lang="en-CA" sz="1300" dirty="0" smtClean="0"/>
              <a:t>long-term </a:t>
            </a:r>
            <a:r>
              <a:rPr lang="en-CA" sz="1300" dirty="0"/>
              <a:t>planning and large investments. </a:t>
            </a:r>
          </a:p>
          <a:p>
            <a:pPr lvl="0"/>
            <a:endParaRPr lang="en-GB" sz="1300" dirty="0"/>
          </a:p>
          <a:p>
            <a:pPr lvl="0"/>
            <a:r>
              <a:rPr lang="en-CA" sz="1300" dirty="0"/>
              <a:t>A reasonable investment </a:t>
            </a:r>
            <a:r>
              <a:rPr lang="en-CA" sz="1300" u="sng" dirty="0"/>
              <a:t>recovery</a:t>
            </a:r>
            <a:r>
              <a:rPr lang="en-CA" sz="1300" dirty="0"/>
              <a:t> time horizon </a:t>
            </a:r>
            <a:r>
              <a:rPr lang="en-CA" sz="1300" dirty="0" smtClean="0"/>
              <a:t>requires a </a:t>
            </a:r>
            <a:r>
              <a:rPr lang="en-CA" sz="1300" dirty="0"/>
              <a:t>population with high purchasing power and sophisticated consumption patterns.</a:t>
            </a:r>
            <a:endParaRPr lang="en-GB" sz="1300" dirty="0"/>
          </a:p>
          <a:p>
            <a:pPr lvl="0"/>
            <a:r>
              <a:rPr lang="en-CA" sz="1300" dirty="0"/>
              <a:t>It might not be economically feasible to extend the central grid if the population </a:t>
            </a:r>
            <a:r>
              <a:rPr lang="en-CA" sz="1300" dirty="0" smtClean="0"/>
              <a:t>will </a:t>
            </a:r>
            <a:r>
              <a:rPr lang="en-CA" sz="1300" dirty="0"/>
              <a:t>only </a:t>
            </a:r>
            <a:r>
              <a:rPr lang="en-CA" sz="1300" dirty="0" smtClean="0"/>
              <a:t>demand </a:t>
            </a:r>
            <a:r>
              <a:rPr lang="en-CA" sz="1300" dirty="0"/>
              <a:t>and </a:t>
            </a:r>
            <a:r>
              <a:rPr lang="en-CA" sz="1300" dirty="0" smtClean="0"/>
              <a:t>be able to afford </a:t>
            </a:r>
            <a:r>
              <a:rPr lang="en-CA" sz="1300" dirty="0"/>
              <a:t>a relatively small quantity of electricity</a:t>
            </a:r>
            <a:r>
              <a:rPr lang="en-CA" sz="1300" dirty="0" smtClean="0"/>
              <a:t>. </a:t>
            </a:r>
            <a:r>
              <a:rPr lang="en-CA" sz="1300" dirty="0"/>
              <a:t>G</a:t>
            </a:r>
            <a:r>
              <a:rPr lang="en-CA" sz="1300" dirty="0" smtClean="0"/>
              <a:t>rid </a:t>
            </a:r>
            <a:r>
              <a:rPr lang="en-CA" sz="1300" dirty="0"/>
              <a:t>extension might not be the optimal electrification option for </a:t>
            </a:r>
            <a:r>
              <a:rPr lang="en-CA" sz="1300" dirty="0" smtClean="0"/>
              <a:t>low-income, low-consumption populations </a:t>
            </a:r>
            <a:r>
              <a:rPr lang="en-CA" sz="1300" dirty="0"/>
              <a:t>in rural </a:t>
            </a:r>
            <a:r>
              <a:rPr lang="en-CA" sz="1300" dirty="0" smtClean="0"/>
              <a:t>areas, </a:t>
            </a:r>
            <a:r>
              <a:rPr lang="en-CA" sz="1300" dirty="0"/>
              <a:t>and particularly in remote areas of developing countries.</a:t>
            </a:r>
          </a:p>
          <a:p>
            <a:endParaRPr lang="en-GB" sz="130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283237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a:t>
            </a:r>
            <a:r>
              <a:rPr lang="en-US" baseline="0" dirty="0"/>
              <a:t>-</a:t>
            </a:r>
            <a:r>
              <a:rPr lang="en-US" baseline="0" dirty="0" smtClean="0"/>
              <a:t>grids are </a:t>
            </a:r>
            <a:r>
              <a:rPr lang="en-US" baseline="0" dirty="0"/>
              <a:t>an important alternative to grid extension. In this </a:t>
            </a:r>
            <a:r>
              <a:rPr lang="en-US" baseline="0" dirty="0" smtClean="0"/>
              <a:t>case, </a:t>
            </a:r>
            <a:r>
              <a:rPr lang="en-US" baseline="0" dirty="0"/>
              <a:t>electricity is generated in a decentralized manner, usually from power plants with </a:t>
            </a:r>
            <a:r>
              <a:rPr lang="en-US" baseline="0" dirty="0" smtClean="0"/>
              <a:t>a generating </a:t>
            </a:r>
            <a:r>
              <a:rPr lang="en-US" baseline="0" dirty="0"/>
              <a:t>capacity </a:t>
            </a:r>
            <a:r>
              <a:rPr lang="en-US" baseline="0" dirty="0" smtClean="0"/>
              <a:t>of a </a:t>
            </a:r>
            <a:r>
              <a:rPr lang="en-US" baseline="0" dirty="0"/>
              <a:t>few MW. </a:t>
            </a:r>
            <a:r>
              <a:rPr lang="en-US" baseline="0" dirty="0" smtClean="0"/>
              <a:t>Mini-grids </a:t>
            </a:r>
            <a:r>
              <a:rPr lang="en-US" baseline="0" dirty="0"/>
              <a:t>are usually deployed based on locally available energy resources such as solar, </a:t>
            </a:r>
            <a:r>
              <a:rPr lang="en-US" baseline="0" dirty="0" smtClean="0"/>
              <a:t>hydro or wind, </a:t>
            </a:r>
            <a:r>
              <a:rPr lang="en-US" baseline="0" dirty="0"/>
              <a:t>or can be based on commonly available fuels like diesel. Requiring no transmission and modest distribution </a:t>
            </a:r>
            <a:r>
              <a:rPr lang="en-US" baseline="0" dirty="0" smtClean="0"/>
              <a:t>costs, mini-grids </a:t>
            </a:r>
            <a:r>
              <a:rPr lang="en-US" baseline="0" dirty="0"/>
              <a:t>can provide affordable electricity to rural and remote areas with </a:t>
            </a:r>
            <a:r>
              <a:rPr lang="en-US" baseline="0" dirty="0" smtClean="0"/>
              <a:t>low and medium </a:t>
            </a:r>
            <a:r>
              <a:rPr lang="en-US" baseline="0" dirty="0"/>
              <a:t>electricity consumption habits. </a:t>
            </a:r>
            <a:r>
              <a:rPr lang="en-US" baseline="0" dirty="0" smtClean="0"/>
              <a:t>Mini-grids </a:t>
            </a:r>
            <a:r>
              <a:rPr lang="en-US" baseline="0" dirty="0"/>
              <a:t>based on renewable sources have usually high upfront costs but no operational (fuel) costs. </a:t>
            </a:r>
            <a:r>
              <a:rPr lang="en-US" baseline="0" dirty="0" smtClean="0"/>
              <a:t>Diesel </a:t>
            </a:r>
            <a:r>
              <a:rPr lang="en-US" baseline="0" dirty="0"/>
              <a:t>gensets (generators) are a mature, </a:t>
            </a:r>
            <a:r>
              <a:rPr lang="en-US" baseline="0" dirty="0" smtClean="0"/>
              <a:t>low-cost technology, but </a:t>
            </a:r>
            <a:r>
              <a:rPr lang="en-US" baseline="0" dirty="0"/>
              <a:t>operational costs </a:t>
            </a:r>
            <a:r>
              <a:rPr lang="en-US" baseline="0" dirty="0" smtClean="0"/>
              <a:t>depend </a:t>
            </a:r>
            <a:r>
              <a:rPr lang="en-US" baseline="0" dirty="0"/>
              <a:t>on diesel </a:t>
            </a:r>
            <a:r>
              <a:rPr lang="en-US" baseline="0" dirty="0" smtClean="0"/>
              <a:t>price fluctuations. </a:t>
            </a:r>
            <a:endParaRPr lang="en-US" baseline="0" dirty="0"/>
          </a:p>
          <a:p>
            <a:endParaRPr lang="en-CA" sz="1300" dirty="0"/>
          </a:p>
          <a:p>
            <a:r>
              <a:rPr lang="en-GB" sz="1300" dirty="0" smtClean="0"/>
              <a:t>A</a:t>
            </a:r>
            <a:r>
              <a:rPr lang="en-GB" sz="1300" dirty="0"/>
              <a:t> remote and isolated community is one that either is a long distance from highly populated settlements or lacks transportation links that are typical in more populated areas.</a:t>
            </a:r>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312448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dirty="0" smtClean="0"/>
              <a:t>The third</a:t>
            </a:r>
            <a:r>
              <a:rPr lang="en-US" baseline="0" dirty="0" smtClean="0"/>
              <a:t> </a:t>
            </a:r>
            <a:r>
              <a:rPr lang="en-US" baseline="0" dirty="0"/>
              <a:t>option available for electrification </a:t>
            </a:r>
            <a:r>
              <a:rPr lang="en-US" baseline="0" dirty="0" smtClean="0"/>
              <a:t>involves </a:t>
            </a:r>
            <a:r>
              <a:rPr lang="en-US" baseline="0" dirty="0" smtClean="0"/>
              <a:t>standalone </a:t>
            </a:r>
            <a:r>
              <a:rPr lang="en-US" baseline="0" dirty="0"/>
              <a:t>systems. These systems are usually based on local energy resources in order to produce </a:t>
            </a:r>
            <a:r>
              <a:rPr lang="en-US" baseline="0" dirty="0" smtClean="0"/>
              <a:t>a few </a:t>
            </a:r>
            <a:r>
              <a:rPr lang="en-US" baseline="0" dirty="0"/>
              <a:t>kWh per day, </a:t>
            </a:r>
            <a:r>
              <a:rPr lang="en-US" baseline="0" dirty="0" smtClean="0"/>
              <a:t>enough </a:t>
            </a:r>
            <a:r>
              <a:rPr lang="en-US" baseline="0" dirty="0"/>
              <a:t>to cover the electricity demand of a single household.</a:t>
            </a:r>
          </a:p>
          <a:p>
            <a:pPr defTabSz="990271">
              <a:defRPr/>
            </a:pPr>
            <a:endParaRPr lang="en-US" baseline="0" dirty="0"/>
          </a:p>
          <a:p>
            <a:pPr defTabSz="990271">
              <a:defRPr/>
            </a:pPr>
            <a:r>
              <a:rPr lang="en-US" baseline="0" dirty="0" smtClean="0"/>
              <a:t>Standalone </a:t>
            </a:r>
            <a:r>
              <a:rPr lang="en-US" baseline="0" dirty="0"/>
              <a:t>systems do not require </a:t>
            </a:r>
            <a:r>
              <a:rPr lang="en-US" baseline="0" dirty="0" smtClean="0"/>
              <a:t>a transmission and distribution network. Their </a:t>
            </a:r>
            <a:r>
              <a:rPr lang="en-US" baseline="0" dirty="0"/>
              <a:t>capital cost depends only on their size. Batteries may increase the upfront cost for PV </a:t>
            </a:r>
            <a:r>
              <a:rPr lang="en-US" baseline="0" dirty="0" smtClean="0"/>
              <a:t>systems. Diesel </a:t>
            </a:r>
            <a:r>
              <a:rPr lang="en-US" baseline="0" dirty="0"/>
              <a:t>gensets are a mature, </a:t>
            </a:r>
            <a:r>
              <a:rPr lang="en-US" baseline="0" dirty="0" smtClean="0"/>
              <a:t>low-cost technology, but operational </a:t>
            </a:r>
            <a:r>
              <a:rPr lang="en-US" baseline="0" dirty="0"/>
              <a:t>costs </a:t>
            </a:r>
            <a:r>
              <a:rPr lang="en-US" baseline="0" dirty="0" smtClean="0"/>
              <a:t>depend </a:t>
            </a:r>
            <a:r>
              <a:rPr lang="en-US" baseline="0" dirty="0"/>
              <a:t>on diesel </a:t>
            </a:r>
            <a:r>
              <a:rPr lang="en-US" baseline="0" dirty="0" smtClean="0"/>
              <a:t>price fluctuations. </a:t>
            </a:r>
            <a:endParaRPr lang="en-US" baseline="0" dirty="0"/>
          </a:p>
          <a:p>
            <a:pPr defTabSz="990271">
              <a:defRPr/>
            </a:pPr>
            <a:endParaRPr lang="en-US" baseline="0" dirty="0"/>
          </a:p>
          <a:p>
            <a:pPr defTabSz="990271">
              <a:defRPr/>
            </a:pPr>
            <a:r>
              <a:rPr lang="en-US" baseline="0" dirty="0" smtClean="0"/>
              <a:t>Standalone </a:t>
            </a:r>
            <a:r>
              <a:rPr lang="en-US" baseline="0" dirty="0"/>
              <a:t>systems are a good electrification option for remote, </a:t>
            </a:r>
            <a:r>
              <a:rPr lang="en-US" baseline="0" dirty="0" smtClean="0"/>
              <a:t>low-population </a:t>
            </a:r>
            <a:r>
              <a:rPr lang="en-US" baseline="0" dirty="0"/>
              <a:t>areas with limited electricity consumption needs.</a:t>
            </a:r>
            <a:endParaRPr lang="en-US" dirty="0"/>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dirty="0"/>
          </a:p>
        </p:txBody>
      </p:sp>
    </p:spTree>
    <p:extLst>
      <p:ext uri="{BB962C8B-B14F-4D97-AF65-F5344CB8AC3E}">
        <p14:creationId xmlns:p14="http://schemas.microsoft.com/office/powerpoint/2010/main" val="68605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technologies that have been included in our analysis are the following:</a:t>
            </a:r>
          </a:p>
          <a:p>
            <a:pPr marL="185766" indent="-185766">
              <a:buFont typeface="Arial" panose="020B0604020202020204" pitchFamily="34" charset="0"/>
              <a:buChar char="•"/>
            </a:pPr>
            <a:r>
              <a:rPr lang="en-US" baseline="0" dirty="0" smtClean="0"/>
              <a:t>Mini-grid </a:t>
            </a:r>
            <a:r>
              <a:rPr lang="en-US" baseline="0" dirty="0"/>
              <a:t>PV</a:t>
            </a:r>
          </a:p>
          <a:p>
            <a:pPr marL="185766" indent="-185766">
              <a:buFont typeface="Arial" panose="020B0604020202020204" pitchFamily="34" charset="0"/>
              <a:buChar char="•"/>
            </a:pPr>
            <a:r>
              <a:rPr lang="en-US" baseline="0" dirty="0" smtClean="0"/>
              <a:t>Mini-grid wind</a:t>
            </a:r>
            <a:endParaRPr lang="en-US" baseline="0" dirty="0"/>
          </a:p>
          <a:p>
            <a:pPr marL="185766" indent="-185766">
              <a:buFont typeface="Arial" panose="020B0604020202020204" pitchFamily="34" charset="0"/>
              <a:buChar char="•"/>
            </a:pPr>
            <a:r>
              <a:rPr lang="en-US" baseline="0" dirty="0" smtClean="0"/>
              <a:t>Mini-grid hydro</a:t>
            </a:r>
            <a:endParaRPr lang="en-US" baseline="0" dirty="0"/>
          </a:p>
          <a:p>
            <a:pPr marL="185766" indent="-185766">
              <a:buFont typeface="Arial" panose="020B0604020202020204" pitchFamily="34" charset="0"/>
              <a:buChar char="•"/>
            </a:pPr>
            <a:r>
              <a:rPr lang="en-US" baseline="0" dirty="0" smtClean="0"/>
              <a:t>Mini-grid </a:t>
            </a:r>
            <a:r>
              <a:rPr lang="en-US" baseline="0" dirty="0"/>
              <a:t>diesel</a:t>
            </a:r>
          </a:p>
          <a:p>
            <a:pPr marL="185766" indent="-185766">
              <a:buFont typeface="Arial" panose="020B0604020202020204" pitchFamily="34" charset="0"/>
              <a:buChar char="•"/>
            </a:pPr>
            <a:r>
              <a:rPr lang="en-US" baseline="0" dirty="0" smtClean="0"/>
              <a:t>Standalone </a:t>
            </a:r>
            <a:r>
              <a:rPr lang="en-US" baseline="0" dirty="0"/>
              <a:t>PV</a:t>
            </a:r>
          </a:p>
          <a:p>
            <a:pPr marL="185766" indent="-185766">
              <a:buFont typeface="Arial" panose="020B0604020202020204" pitchFamily="34" charset="0"/>
              <a:buChar char="•"/>
            </a:pPr>
            <a:r>
              <a:rPr lang="en-US" baseline="0" dirty="0" smtClean="0"/>
              <a:t>Standalone </a:t>
            </a:r>
            <a:r>
              <a:rPr lang="en-US" baseline="0" dirty="0" smtClean="0"/>
              <a:t>diesel</a:t>
            </a:r>
            <a:endParaRPr lang="en-US" baseline="0" dirty="0"/>
          </a:p>
          <a:p>
            <a:pPr marL="185766" indent="-185766">
              <a:buFont typeface="Arial" panose="020B0604020202020204" pitchFamily="34" charset="0"/>
              <a:buChar char="•"/>
            </a:pPr>
            <a:endParaRPr lang="en-US" baseline="0" dirty="0"/>
          </a:p>
          <a:p>
            <a:r>
              <a:rPr lang="en-US" baseline="0" dirty="0"/>
              <a:t>In the </a:t>
            </a:r>
            <a:r>
              <a:rPr lang="en-US" baseline="0" dirty="0" smtClean="0"/>
              <a:t>future, </a:t>
            </a:r>
            <a:r>
              <a:rPr lang="en-US" baseline="0" dirty="0"/>
              <a:t>more technologies will be included as well as a combination of the ones mentioned.</a:t>
            </a:r>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410054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3FDCAB66-F883-4368-81C5-CABB34453509}" type="datetime2">
              <a:rPr lang="en-US" smtClean="0"/>
              <a:t>Monday, February 12, 2018</a:t>
            </a:fld>
            <a:endParaRPr lang="en-US" dirty="0"/>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52E639-02E1-4EC0-AA70-559793BF70F9}"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7C300-4C06-4553-AA8C-A53A97E0B029}"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2A763-C248-47FC-854D-08C9ED828529}"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8FE5E-676B-4D8D-946B-C00015436315}"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F7C8F5-0651-4421-9E67-1B39F58473C1}"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7F8556-F9A5-499D-A21E-FA32E665F67F}"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00C76B-9D93-4B63-AA7A-0E3FDF8CCA7C}" type="datetime2">
              <a:rPr lang="en-US" smtClean="0"/>
              <a:t>Monday, February 12,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A5AD35-3EDD-4DAA-9AEF-4F86AC039CD7}" type="datetime2">
              <a:rPr lang="en-US" smtClean="0"/>
              <a:t>Monday, February 12,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2EB3B-9F71-4493-A522-880AF6D96E38}" type="datetime2">
              <a:rPr lang="en-US" smtClean="0"/>
              <a:t>Monday, February 12,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B6E041-22E2-4A97-879E-CEB8077DE5EE}"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82831-CB96-4CF0-AC88-22EB6B412871}"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3383F1-BA0E-487C-8897-2F7A069C72D6}"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EC5EF-0DE8-44C4-916F-229CBF2471FE}"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35E62-4397-4FEC-91C2-1AB33881C775}"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67CB3E-DDD3-4151-BBC5-683DFA31C2DA}"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07EA0-E078-4E02-96DA-DA413CF12DF9}"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61424-E012-4E13-862A-EBA04D579962}" type="datetime2">
              <a:rPr lang="en-US" smtClean="0"/>
              <a:t>Monday, February 12, 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ECE1408-10EA-41BF-BD34-20F68090FDF6}" type="datetime2">
              <a:rPr lang="en-US" smtClean="0"/>
              <a:t>Monday, February 12, 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C41F0F00-85B8-4752-A508-594CE9B3697D}" type="datetime2">
              <a:rPr lang="en-US" smtClean="0"/>
              <a:t>Monday, February 12, 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0C1E4-D9AB-4601-B322-016C99B0C36E}"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743CFB-A353-4D6D-95D6-ECD467F4C4AA}"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CBB480C9-FA76-4AEF-8107-93E33E06D584}" type="datetime2">
              <a:rPr lang="en-US" smtClean="0"/>
              <a:t>Monday, February 12, 2018</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E446C1F-F023-4FC0-907F-B8CC12FFAC4E}" type="datetime2">
              <a:rPr lang="en-US" smtClean="0"/>
              <a:t>Monday, February 12, 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dirty="0"/>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8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D0D83-F1B6-4004-B459-0B75880765E5}" type="slidenum">
              <a:rPr lang="en-US" smtClean="0"/>
              <a:pPr/>
              <a:t>1</a:t>
            </a:fld>
            <a:endParaRPr lang="en-US" dirty="0"/>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2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txBox="1">
            <a:spLocks/>
          </p:cNvSpPr>
          <p:nvPr/>
        </p:nvSpPr>
        <p:spPr>
          <a:xfrm>
            <a:off x="519953" y="413084"/>
            <a:ext cx="11474823" cy="770257"/>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b="1" dirty="0" smtClean="0">
                <a:latin typeface="Calibri" panose="020F0502020204030204" pitchFamily="34" charset="0"/>
                <a:ea typeface="Calibri" panose="020F0502020204030204" pitchFamily="34" charset="0"/>
                <a:cs typeface="Courier New" panose="02070309020205020404" pitchFamily="49" charset="0"/>
              </a:rPr>
              <a:t>UNIVERSAL ACCESS TO ELECTRICITY</a:t>
            </a:r>
            <a:r>
              <a:rPr lang="en-US" sz="4800" dirty="0" smtClean="0"/>
              <a:t/>
            </a:r>
            <a:br>
              <a:rPr lang="en-US" sz="4800" dirty="0" smtClean="0"/>
            </a:br>
            <a:endParaRPr lang="en-US" sz="1800" dirty="0"/>
          </a:p>
        </p:txBody>
      </p:sp>
    </p:spTree>
    <p:extLst>
      <p:ext uri="{BB962C8B-B14F-4D97-AF65-F5344CB8AC3E}">
        <p14:creationId xmlns:p14="http://schemas.microsoft.com/office/powerpoint/2010/main" val="407652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10</a:t>
            </a:fld>
            <a:endParaRPr lang="en-GB" dirty="0"/>
          </a:p>
        </p:txBody>
      </p:sp>
      <p:sp>
        <p:nvSpPr>
          <p:cNvPr id="11" name="Rectangle 10"/>
          <p:cNvSpPr/>
          <p:nvPr/>
        </p:nvSpPr>
        <p:spPr>
          <a:xfrm>
            <a:off x="1115789" y="2458314"/>
            <a:ext cx="991918" cy="477054"/>
          </a:xfrm>
          <a:prstGeom prst="rect">
            <a:avLst/>
          </a:prstGeom>
        </p:spPr>
        <p:txBody>
          <a:bodyPr wrap="square">
            <a:spAutoFit/>
          </a:bodyPr>
          <a:lstStyle/>
          <a:p>
            <a:pPr>
              <a:spcAft>
                <a:spcPts val="2400"/>
              </a:spcAft>
            </a:pPr>
            <a:r>
              <a:rPr lang="en-GB" sz="2500" dirty="0"/>
              <a:t>Solar</a:t>
            </a:r>
          </a:p>
        </p:txBody>
      </p:sp>
      <p:sp>
        <p:nvSpPr>
          <p:cNvPr id="13" name="Rectangle 12"/>
          <p:cNvSpPr/>
          <p:nvPr/>
        </p:nvSpPr>
        <p:spPr>
          <a:xfrm>
            <a:off x="6417132" y="2469195"/>
            <a:ext cx="991918" cy="477054"/>
          </a:xfrm>
          <a:prstGeom prst="rect">
            <a:avLst/>
          </a:prstGeom>
        </p:spPr>
        <p:txBody>
          <a:bodyPr wrap="square">
            <a:spAutoFit/>
          </a:bodyPr>
          <a:lstStyle/>
          <a:p>
            <a:pPr>
              <a:spcAft>
                <a:spcPts val="2400"/>
              </a:spcAft>
            </a:pPr>
            <a:r>
              <a:rPr lang="en-GB" sz="2500" dirty="0"/>
              <a:t>Wind</a:t>
            </a:r>
          </a:p>
        </p:txBody>
      </p:sp>
      <p:sp>
        <p:nvSpPr>
          <p:cNvPr id="14" name="Rectangle 13"/>
          <p:cNvSpPr/>
          <p:nvPr/>
        </p:nvSpPr>
        <p:spPr>
          <a:xfrm>
            <a:off x="3766460" y="2458314"/>
            <a:ext cx="991918" cy="477054"/>
          </a:xfrm>
          <a:prstGeom prst="rect">
            <a:avLst/>
          </a:prstGeom>
        </p:spPr>
        <p:txBody>
          <a:bodyPr wrap="square">
            <a:spAutoFit/>
          </a:bodyPr>
          <a:lstStyle/>
          <a:p>
            <a:pPr>
              <a:spcAft>
                <a:spcPts val="2400"/>
              </a:spcAft>
            </a:pPr>
            <a:r>
              <a:rPr lang="en-GB" sz="2500" dirty="0"/>
              <a:t>Diesel</a:t>
            </a:r>
          </a:p>
        </p:txBody>
      </p:sp>
      <p:sp>
        <p:nvSpPr>
          <p:cNvPr id="20" name="Rectangle 19"/>
          <p:cNvSpPr/>
          <p:nvPr/>
        </p:nvSpPr>
        <p:spPr>
          <a:xfrm>
            <a:off x="4801977" y="1440134"/>
            <a:ext cx="2424549" cy="477054"/>
          </a:xfrm>
          <a:prstGeom prst="rect">
            <a:avLst/>
          </a:prstGeom>
        </p:spPr>
        <p:txBody>
          <a:bodyPr wrap="square">
            <a:spAutoFit/>
          </a:bodyPr>
          <a:lstStyle/>
          <a:p>
            <a:pPr>
              <a:spcAft>
                <a:spcPts val="2400"/>
              </a:spcAft>
            </a:pPr>
            <a:r>
              <a:rPr lang="en-GB" sz="2500" dirty="0" smtClean="0"/>
              <a:t>Mini-grid </a:t>
            </a:r>
            <a:r>
              <a:rPr lang="en-GB" sz="2500" dirty="0"/>
              <a:t>options</a:t>
            </a:r>
            <a:endParaRPr lang="en-GB" sz="2500" dirty="0">
              <a:solidFill>
                <a:srgbClr val="FF0000"/>
              </a:solidFill>
            </a:endParaRPr>
          </a:p>
        </p:txBody>
      </p:sp>
      <p:pic>
        <p:nvPicPr>
          <p:cNvPr id="6" name="Picture 5"/>
          <p:cNvPicPr>
            <a:picLocks noChangeAspect="1"/>
          </p:cNvPicPr>
          <p:nvPr/>
        </p:nvPicPr>
        <p:blipFill>
          <a:blip r:embed="rId3"/>
          <a:stretch>
            <a:fillRect/>
          </a:stretch>
        </p:blipFill>
        <p:spPr>
          <a:xfrm>
            <a:off x="430062" y="1918324"/>
            <a:ext cx="11168380" cy="60007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45" y="3044659"/>
            <a:ext cx="11599593" cy="2332970"/>
          </a:xfrm>
          <a:prstGeom prst="rect">
            <a:avLst/>
          </a:prstGeom>
        </p:spPr>
      </p:pic>
      <p:sp>
        <p:nvSpPr>
          <p:cNvPr id="23" name="Rectangle 22"/>
          <p:cNvSpPr/>
          <p:nvPr/>
        </p:nvSpPr>
        <p:spPr>
          <a:xfrm>
            <a:off x="8766380" y="2469195"/>
            <a:ext cx="991918" cy="477054"/>
          </a:xfrm>
          <a:prstGeom prst="rect">
            <a:avLst/>
          </a:prstGeom>
        </p:spPr>
        <p:txBody>
          <a:bodyPr wrap="square">
            <a:spAutoFit/>
          </a:bodyPr>
          <a:lstStyle/>
          <a:p>
            <a:pPr>
              <a:spcAft>
                <a:spcPts val="2400"/>
              </a:spcAft>
            </a:pPr>
            <a:r>
              <a:rPr lang="en-GB" sz="2500" dirty="0"/>
              <a:t>Hydro</a:t>
            </a:r>
          </a:p>
        </p:txBody>
      </p:sp>
      <p:pic>
        <p:nvPicPr>
          <p:cNvPr id="28" name="Picture 27"/>
          <p:cNvPicPr>
            <a:picLocks noChangeAspect="1"/>
          </p:cNvPicPr>
          <p:nvPr/>
        </p:nvPicPr>
        <p:blipFill>
          <a:blip r:embed="rId5"/>
          <a:stretch>
            <a:fillRect/>
          </a:stretch>
        </p:blipFill>
        <p:spPr>
          <a:xfrm>
            <a:off x="430062" y="5546538"/>
            <a:ext cx="5170638" cy="323850"/>
          </a:xfrm>
          <a:prstGeom prst="rect">
            <a:avLst/>
          </a:prstGeom>
        </p:spPr>
      </p:pic>
      <p:sp>
        <p:nvSpPr>
          <p:cNvPr id="29" name="Rectangle 28"/>
          <p:cNvSpPr/>
          <p:nvPr/>
        </p:nvSpPr>
        <p:spPr>
          <a:xfrm>
            <a:off x="1734500" y="5879296"/>
            <a:ext cx="2969899" cy="477054"/>
          </a:xfrm>
          <a:prstGeom prst="rect">
            <a:avLst/>
          </a:prstGeom>
        </p:spPr>
        <p:txBody>
          <a:bodyPr wrap="square">
            <a:spAutoFit/>
          </a:bodyPr>
          <a:lstStyle/>
          <a:p>
            <a:pPr>
              <a:spcAft>
                <a:spcPts val="2400"/>
              </a:spcAft>
            </a:pPr>
            <a:r>
              <a:rPr lang="en-GB" sz="2500" dirty="0" smtClean="0"/>
              <a:t>Standalone </a:t>
            </a:r>
            <a:r>
              <a:rPr lang="en-GB" sz="2500" dirty="0"/>
              <a:t>options</a:t>
            </a:r>
            <a:endParaRPr lang="en-GB" sz="2500" dirty="0">
              <a:solidFill>
                <a:srgbClr val="FF0000"/>
              </a:solidFill>
            </a:endParaRPr>
          </a:p>
        </p:txBody>
      </p:sp>
      <p:sp>
        <p:nvSpPr>
          <p:cNvPr id="16" name="Title 1"/>
          <p:cNvSpPr txBox="1">
            <a:spLocks/>
          </p:cNvSpPr>
          <p:nvPr/>
        </p:nvSpPr>
        <p:spPr>
          <a:xfrm>
            <a:off x="2998178" y="216488"/>
            <a:ext cx="736167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dirty="0"/>
              <a:t>III. Electrification options</a:t>
            </a:r>
          </a:p>
        </p:txBody>
      </p:sp>
    </p:spTree>
    <p:extLst>
      <p:ext uri="{BB962C8B-B14F-4D97-AF65-F5344CB8AC3E}">
        <p14:creationId xmlns:p14="http://schemas.microsoft.com/office/powerpoint/2010/main" val="187751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11</a:t>
            </a:fld>
            <a:endParaRPr lang="en-GB" dirty="0"/>
          </a:p>
        </p:txBody>
      </p:sp>
      <p:sp>
        <p:nvSpPr>
          <p:cNvPr id="4" name="Rectangle 3"/>
          <p:cNvSpPr/>
          <p:nvPr/>
        </p:nvSpPr>
        <p:spPr>
          <a:xfrm>
            <a:off x="7110703" y="2858367"/>
            <a:ext cx="4464198" cy="2167046"/>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615044" y="741157"/>
            <a:ext cx="9060873" cy="7862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dirty="0" err="1"/>
              <a:t>Levelized</a:t>
            </a:r>
            <a:r>
              <a:rPr lang="en-GB" sz="4200" dirty="0"/>
              <a:t> </a:t>
            </a:r>
            <a:r>
              <a:rPr lang="en-GB" sz="4200" dirty="0" smtClean="0"/>
              <a:t>cost </a:t>
            </a:r>
            <a:r>
              <a:rPr lang="en-GB" sz="4200" dirty="0"/>
              <a:t>of generating </a:t>
            </a:r>
            <a:r>
              <a:rPr lang="en-GB" sz="4200" dirty="0" smtClean="0"/>
              <a:t>electricity</a:t>
            </a:r>
            <a:endParaRPr lang="en-GB" sz="4200" dirty="0"/>
          </a:p>
        </p:txBody>
      </p:sp>
      <p:sp>
        <p:nvSpPr>
          <p:cNvPr id="5" name="Rectangle 4"/>
          <p:cNvSpPr/>
          <p:nvPr/>
        </p:nvSpPr>
        <p:spPr>
          <a:xfrm>
            <a:off x="722483" y="1648086"/>
            <a:ext cx="6096000" cy="4890826"/>
          </a:xfrm>
          <a:prstGeom prst="rect">
            <a:avLst/>
          </a:prstGeom>
        </p:spPr>
        <p:txBody>
          <a:bodyPr>
            <a:spAutoFit/>
          </a:bodyPr>
          <a:lstStyle/>
          <a:p>
            <a:pPr algn="just">
              <a:lnSpc>
                <a:spcPct val="115000"/>
              </a:lnSpc>
              <a:spcAft>
                <a:spcPts val="600"/>
              </a:spcAft>
            </a:pPr>
            <a:r>
              <a:rPr lang="en-GB" sz="2200" dirty="0">
                <a:ea typeface="Calibri" panose="020F0502020204030204" pitchFamily="34" charset="0"/>
                <a:cs typeface="Times New Roman" panose="02020603050405020304" pitchFamily="18" charset="0"/>
              </a:rPr>
              <a:t>The LCOE from a specific source represents the final cost of electricity required for the overall system to </a:t>
            </a:r>
            <a:r>
              <a:rPr lang="en-GB" sz="2200" dirty="0" smtClean="0">
                <a:ea typeface="Calibri" panose="020F0502020204030204" pitchFamily="34" charset="0"/>
                <a:cs typeface="Times New Roman" panose="02020603050405020304" pitchFamily="18" charset="0"/>
              </a:rPr>
              <a:t>break even </a:t>
            </a:r>
            <a:r>
              <a:rPr lang="en-GB" sz="2200" dirty="0">
                <a:ea typeface="Calibri" panose="020F0502020204030204" pitchFamily="34" charset="0"/>
                <a:cs typeface="Times New Roman" panose="02020603050405020304" pitchFamily="18" charset="0"/>
              </a:rPr>
              <a:t>over the project lifetime.</a:t>
            </a:r>
          </a:p>
          <a:p>
            <a:pPr algn="just">
              <a:lnSpc>
                <a:spcPct val="115000"/>
              </a:lnSpc>
              <a:spcAft>
                <a:spcPts val="600"/>
              </a:spcAft>
            </a:pPr>
            <a:r>
              <a:rPr lang="en-GB" sz="2200" dirty="0">
                <a:ea typeface="Calibri" panose="020F0502020204030204" pitchFamily="34" charset="0"/>
                <a:cs typeface="Times New Roman" panose="02020603050405020304" pitchFamily="18" charset="0"/>
              </a:rPr>
              <a:t> </a:t>
            </a:r>
            <a:endParaRPr lang="en-GB" sz="2200" dirty="0">
              <a:effectLst/>
              <a:ea typeface="Calibri" panose="020F0502020204030204" pitchFamily="34" charset="0"/>
              <a:cs typeface="Times New Roman" panose="02020603050405020304" pitchFamily="18" charset="0"/>
            </a:endParaRPr>
          </a:p>
          <a:p>
            <a:pPr algn="just">
              <a:lnSpc>
                <a:spcPct val="115000"/>
              </a:lnSpc>
              <a:spcAft>
                <a:spcPts val="600"/>
              </a:spcAft>
            </a:pPr>
            <a:r>
              <a:rPr lang="en-GB" sz="2200" dirty="0">
                <a:ea typeface="Calibri" panose="020F0502020204030204" pitchFamily="34" charset="0"/>
                <a:cs typeface="Times New Roman" panose="02020603050405020304" pitchFamily="18" charset="0"/>
              </a:rPr>
              <a:t>I</a:t>
            </a:r>
            <a:r>
              <a:rPr lang="en-GB" sz="2200" baseline="-25000" dirty="0">
                <a:ea typeface="Calibri" panose="020F0502020204030204" pitchFamily="34" charset="0"/>
                <a:cs typeface="Times New Roman" panose="02020603050405020304" pitchFamily="18" charset="0"/>
              </a:rPr>
              <a:t>t</a:t>
            </a:r>
            <a:r>
              <a:rPr lang="en-GB" sz="2200" dirty="0">
                <a:ea typeface="Calibri" panose="020F0502020204030204" pitchFamily="34" charset="0"/>
                <a:cs typeface="Times New Roman" panose="02020603050405020304" pitchFamily="18" charset="0"/>
              </a:rPr>
              <a:t>: </a:t>
            </a:r>
            <a:r>
              <a:rPr lang="en-GB" sz="2200" dirty="0" smtClean="0">
                <a:ea typeface="Calibri" panose="020F0502020204030204" pitchFamily="34" charset="0"/>
                <a:cs typeface="Times New Roman" panose="02020603050405020304" pitchFamily="18" charset="0"/>
              </a:rPr>
              <a:t>investment </a:t>
            </a:r>
            <a:r>
              <a:rPr lang="en-GB" sz="2200" dirty="0">
                <a:ea typeface="Calibri" panose="020F0502020204030204" pitchFamily="34" charset="0"/>
                <a:cs typeface="Times New Roman" panose="02020603050405020304" pitchFamily="18" charset="0"/>
              </a:rPr>
              <a:t>expenditure for a specific system in year </a:t>
            </a:r>
            <a:r>
              <a:rPr lang="en-GB" sz="2200" dirty="0" smtClean="0">
                <a:ea typeface="Calibri" panose="020F0502020204030204" pitchFamily="34" charset="0"/>
                <a:cs typeface="Times New Roman" panose="02020603050405020304" pitchFamily="18" charset="0"/>
              </a:rPr>
              <a:t>t</a:t>
            </a:r>
            <a:endParaRPr lang="en-GB" sz="2200" dirty="0">
              <a:ea typeface="Calibri" panose="020F0502020204030204" pitchFamily="34" charset="0"/>
              <a:cs typeface="Times New Roman" panose="02020603050405020304" pitchFamily="18" charset="0"/>
            </a:endParaRPr>
          </a:p>
          <a:p>
            <a:pPr algn="just">
              <a:lnSpc>
                <a:spcPct val="115000"/>
              </a:lnSpc>
              <a:spcAft>
                <a:spcPts val="600"/>
              </a:spcAft>
            </a:pPr>
            <a:r>
              <a:rPr lang="en-GB" sz="2200" dirty="0" err="1">
                <a:ea typeface="Calibri" panose="020F0502020204030204" pitchFamily="34" charset="0"/>
                <a:cs typeface="Times New Roman" panose="02020603050405020304" pitchFamily="18" charset="0"/>
              </a:rPr>
              <a:t>O&amp;M</a:t>
            </a:r>
            <a:r>
              <a:rPr lang="en-GB" sz="2200" baseline="-25000" dirty="0" err="1">
                <a:ea typeface="Calibri" panose="020F0502020204030204" pitchFamily="34" charset="0"/>
                <a:cs typeface="Times New Roman" panose="02020603050405020304" pitchFamily="18" charset="0"/>
              </a:rPr>
              <a:t>t</a:t>
            </a:r>
            <a:r>
              <a:rPr lang="en-GB" sz="2200" dirty="0">
                <a:ea typeface="Calibri" panose="020F0502020204030204" pitchFamily="34" charset="0"/>
                <a:cs typeface="Times New Roman" panose="02020603050405020304" pitchFamily="18" charset="0"/>
              </a:rPr>
              <a:t>: the operation and maintenance costs</a:t>
            </a:r>
          </a:p>
          <a:p>
            <a:pPr algn="just">
              <a:lnSpc>
                <a:spcPct val="115000"/>
              </a:lnSpc>
              <a:spcAft>
                <a:spcPts val="600"/>
              </a:spcAft>
            </a:pPr>
            <a:r>
              <a:rPr lang="en-GB" sz="2200" dirty="0">
                <a:ea typeface="Calibri" panose="020F0502020204030204" pitchFamily="34" charset="0"/>
                <a:cs typeface="Times New Roman" panose="02020603050405020304" pitchFamily="18" charset="0"/>
              </a:rPr>
              <a:t>F</a:t>
            </a:r>
            <a:r>
              <a:rPr lang="en-GB" sz="2200" baseline="-25000" dirty="0">
                <a:ea typeface="Calibri" panose="020F0502020204030204" pitchFamily="34" charset="0"/>
                <a:cs typeface="Times New Roman" panose="02020603050405020304" pitchFamily="18" charset="0"/>
              </a:rPr>
              <a:t>t</a:t>
            </a:r>
            <a:r>
              <a:rPr lang="en-GB" sz="2200" dirty="0">
                <a:ea typeface="Calibri" panose="020F0502020204030204" pitchFamily="34" charset="0"/>
                <a:cs typeface="Times New Roman" panose="02020603050405020304" pitchFamily="18" charset="0"/>
              </a:rPr>
              <a:t>: the fuel </a:t>
            </a:r>
            <a:r>
              <a:rPr lang="en-GB" sz="2200" dirty="0" smtClean="0">
                <a:ea typeface="Calibri" panose="020F0502020204030204" pitchFamily="34" charset="0"/>
                <a:cs typeface="Times New Roman" panose="02020603050405020304" pitchFamily="18" charset="0"/>
              </a:rPr>
              <a:t>expenditures</a:t>
            </a:r>
            <a:endParaRPr lang="en-GB" sz="2200" dirty="0">
              <a:ea typeface="Calibri" panose="020F0502020204030204" pitchFamily="34" charset="0"/>
              <a:cs typeface="Times New Roman" panose="02020603050405020304" pitchFamily="18" charset="0"/>
            </a:endParaRPr>
          </a:p>
          <a:p>
            <a:pPr algn="just">
              <a:lnSpc>
                <a:spcPct val="115000"/>
              </a:lnSpc>
              <a:spcAft>
                <a:spcPts val="600"/>
              </a:spcAft>
            </a:pPr>
            <a:r>
              <a:rPr lang="en-GB" sz="2200" dirty="0" smtClean="0">
                <a:ea typeface="Calibri" panose="020F0502020204030204" pitchFamily="34" charset="0"/>
                <a:cs typeface="Times New Roman" panose="02020603050405020304" pitchFamily="18" charset="0"/>
              </a:rPr>
              <a:t>E</a:t>
            </a:r>
            <a:r>
              <a:rPr lang="en-GB" sz="2200" baseline="-25000" dirty="0" smtClean="0">
                <a:ea typeface="Calibri" panose="020F0502020204030204" pitchFamily="34" charset="0"/>
                <a:cs typeface="Times New Roman" panose="02020603050405020304" pitchFamily="18" charset="0"/>
              </a:rPr>
              <a:t>t</a:t>
            </a:r>
            <a:r>
              <a:rPr lang="en-GB" sz="2200" dirty="0" smtClean="0">
                <a:ea typeface="Calibri" panose="020F0502020204030204" pitchFamily="34" charset="0"/>
                <a:cs typeface="Times New Roman" panose="02020603050405020304" pitchFamily="18" charset="0"/>
              </a:rPr>
              <a:t>: the </a:t>
            </a:r>
            <a:r>
              <a:rPr lang="en-GB" sz="2200" dirty="0">
                <a:ea typeface="Calibri" panose="020F0502020204030204" pitchFamily="34" charset="0"/>
                <a:cs typeface="Times New Roman" panose="02020603050405020304" pitchFamily="18" charset="0"/>
              </a:rPr>
              <a:t>generated </a:t>
            </a:r>
            <a:r>
              <a:rPr lang="en-GB" sz="2200" dirty="0" smtClean="0">
                <a:ea typeface="Calibri" panose="020F0502020204030204" pitchFamily="34" charset="0"/>
                <a:cs typeface="Times New Roman" panose="02020603050405020304" pitchFamily="18" charset="0"/>
              </a:rPr>
              <a:t>electricity</a:t>
            </a:r>
            <a:endParaRPr lang="en-GB" sz="2200" dirty="0">
              <a:ea typeface="Calibri" panose="020F0502020204030204" pitchFamily="34" charset="0"/>
              <a:cs typeface="Times New Roman" panose="02020603050405020304" pitchFamily="18" charset="0"/>
            </a:endParaRPr>
          </a:p>
          <a:p>
            <a:pPr algn="just">
              <a:lnSpc>
                <a:spcPct val="115000"/>
              </a:lnSpc>
              <a:spcAft>
                <a:spcPts val="600"/>
              </a:spcAft>
            </a:pPr>
            <a:r>
              <a:rPr lang="en-GB" sz="2200" dirty="0">
                <a:ea typeface="Calibri" panose="020F0502020204030204" pitchFamily="34" charset="0"/>
                <a:cs typeface="Times New Roman" panose="02020603050405020304" pitchFamily="18" charset="0"/>
              </a:rPr>
              <a:t>r: the discount </a:t>
            </a:r>
            <a:r>
              <a:rPr lang="en-GB" sz="2200" dirty="0" smtClean="0">
                <a:ea typeface="Calibri" panose="020F0502020204030204" pitchFamily="34" charset="0"/>
                <a:cs typeface="Times New Roman" panose="02020603050405020304" pitchFamily="18" charset="0"/>
              </a:rPr>
              <a:t>rate</a:t>
            </a:r>
            <a:endParaRPr lang="en-GB" sz="2200" dirty="0">
              <a:ea typeface="Calibri" panose="020F0502020204030204" pitchFamily="34" charset="0"/>
              <a:cs typeface="Times New Roman" panose="02020603050405020304" pitchFamily="18" charset="0"/>
            </a:endParaRPr>
          </a:p>
          <a:p>
            <a:pPr algn="just">
              <a:lnSpc>
                <a:spcPct val="115000"/>
              </a:lnSpc>
              <a:spcAft>
                <a:spcPts val="600"/>
              </a:spcAft>
            </a:pPr>
            <a:r>
              <a:rPr lang="en-GB" sz="2200" dirty="0">
                <a:ea typeface="Calibri" panose="020F0502020204030204" pitchFamily="34" charset="0"/>
                <a:cs typeface="Times New Roman" panose="02020603050405020304" pitchFamily="18" charset="0"/>
              </a:rPr>
              <a:t>n: the lifetime of the </a:t>
            </a:r>
            <a:r>
              <a:rPr lang="en-GB" sz="2200" dirty="0" smtClean="0">
                <a:ea typeface="Calibri" panose="020F0502020204030204" pitchFamily="34" charset="0"/>
                <a:cs typeface="Times New Roman" panose="02020603050405020304" pitchFamily="18" charset="0"/>
              </a:rPr>
              <a:t>system </a:t>
            </a:r>
            <a:endParaRPr lang="en-GB" sz="2200"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7110703" y="3215027"/>
                <a:ext cx="4346369" cy="14679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libri" panose="020F0502020204030204" pitchFamily="34" charset="0"/>
                          <a:cs typeface="Times New Roman" panose="02020603050405020304" pitchFamily="18" charset="0"/>
                        </a:rPr>
                        <m:t>𝐿𝐶𝑂𝐸</m:t>
                      </m:r>
                      <m:r>
                        <a:rPr lang="en-GB" sz="2400" i="1">
                          <a:latin typeface="Cambria Math" panose="02040503050406030204" pitchFamily="18" charset="0"/>
                          <a:ea typeface="Calibri" panose="020F0502020204030204" pitchFamily="34" charset="0"/>
                          <a:cs typeface="Times New Roman" panose="02020603050405020304" pitchFamily="18" charset="0"/>
                        </a:rPr>
                        <m:t>= </m:t>
                      </m:r>
                      <m:f>
                        <m:fPr>
                          <m:ctrlPr>
                            <a:rPr lang="en-GB" sz="2400" i="1">
                              <a:latin typeface="Cambria Math" charset="0"/>
                              <a:ea typeface="Calibri" panose="020F0502020204030204" pitchFamily="34" charset="0"/>
                              <a:cs typeface="Times New Roman" panose="02020603050405020304" pitchFamily="18" charset="0"/>
                            </a:rPr>
                          </m:ctrlPr>
                        </m:fPr>
                        <m:num>
                          <m:nary>
                            <m:naryPr>
                              <m:chr m:val="∑"/>
                              <m:limLoc m:val="subSup"/>
                              <m:ctrlPr>
                                <a:rPr lang="en-GB" sz="2400" i="1">
                                  <a:latin typeface="Cambria Math" charset="0"/>
                                  <a:ea typeface="Calibri" panose="020F0502020204030204" pitchFamily="34" charset="0"/>
                                  <a:cs typeface="Times New Roman" panose="02020603050405020304" pitchFamily="18" charset="0"/>
                                </a:rPr>
                              </m:ctrlPr>
                            </m:naryPr>
                            <m:sub>
                              <m:r>
                                <a:rPr lang="en-GB" sz="2400" i="1">
                                  <a:latin typeface="Cambria Math" panose="02040503050406030204" pitchFamily="18" charset="0"/>
                                  <a:ea typeface="Calibri" panose="020F0502020204030204" pitchFamily="34" charset="0"/>
                                  <a:cs typeface="Times New Roman" panose="02020603050405020304" pitchFamily="18" charset="0"/>
                                </a:rPr>
                                <m:t>𝑡</m:t>
                              </m:r>
                              <m:r>
                                <a:rPr lang="en-GB" sz="2400" i="1">
                                  <a:latin typeface="Cambria Math" panose="02040503050406030204" pitchFamily="18" charset="0"/>
                                  <a:ea typeface="Calibri" panose="020F0502020204030204" pitchFamily="34" charset="0"/>
                                  <a:cs typeface="Times New Roman" panose="02020603050405020304" pitchFamily="18" charset="0"/>
                                </a:rPr>
                                <m:t>=1</m:t>
                              </m:r>
                            </m:sub>
                            <m:sup>
                              <m:r>
                                <a:rPr lang="en-GB" sz="2400" i="1">
                                  <a:latin typeface="Cambria Math" panose="02040503050406030204" pitchFamily="18" charset="0"/>
                                  <a:ea typeface="Calibri" panose="020F0502020204030204" pitchFamily="34" charset="0"/>
                                  <a:cs typeface="Times New Roman" panose="02020603050405020304" pitchFamily="18" charset="0"/>
                                </a:rPr>
                                <m:t>𝑛</m:t>
                              </m:r>
                            </m:sup>
                            <m:e>
                              <m:f>
                                <m:fPr>
                                  <m:ctrlPr>
                                    <a:rPr lang="en-GB" sz="2400" i="1">
                                      <a:latin typeface="Cambria Math" charset="0"/>
                                      <a:ea typeface="Calibri" panose="020F0502020204030204" pitchFamily="34" charset="0"/>
                                      <a:cs typeface="Times New Roman" panose="02020603050405020304" pitchFamily="18" charset="0"/>
                                    </a:rPr>
                                  </m:ctrlPr>
                                </m:fPr>
                                <m:num>
                                  <m:sSub>
                                    <m:sSubPr>
                                      <m:ctrlPr>
                                        <a:rPr lang="en-GB" sz="2400" i="1">
                                          <a:latin typeface="Cambria Math" charset="0"/>
                                          <a:ea typeface="Calibri" panose="020F0502020204030204" pitchFamily="34" charset="0"/>
                                          <a:cs typeface="Times New Roman" panose="02020603050405020304" pitchFamily="18" charset="0"/>
                                        </a:rPr>
                                      </m:ctrlPr>
                                    </m:sSubPr>
                                    <m:e>
                                      <m:r>
                                        <a:rPr lang="en-GB" sz="2400" i="1">
                                          <a:latin typeface="Cambria Math" panose="02040503050406030204" pitchFamily="18" charset="0"/>
                                          <a:ea typeface="Calibri" panose="020F0502020204030204" pitchFamily="34" charset="0"/>
                                          <a:cs typeface="Times New Roman" panose="02020603050405020304" pitchFamily="18" charset="0"/>
                                        </a:rPr>
                                        <m:t>𝐼</m:t>
                                      </m:r>
                                    </m:e>
                                    <m:sub>
                                      <m:r>
                                        <a:rPr lang="en-GB" sz="2400" i="1">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GB" sz="2400" i="1">
                                          <a:latin typeface="Cambria Math" charset="0"/>
                                          <a:ea typeface="Calibri" panose="020F0502020204030204" pitchFamily="34" charset="0"/>
                                          <a:cs typeface="Times New Roman" panose="02020603050405020304" pitchFamily="18" charset="0"/>
                                        </a:rPr>
                                      </m:ctrlPr>
                                    </m:sSubPr>
                                    <m:e>
                                      <m:r>
                                        <a:rPr lang="en-GB" sz="2400" i="1">
                                          <a:latin typeface="Cambria Math" panose="02040503050406030204" pitchFamily="18" charset="0"/>
                                          <a:ea typeface="Calibri" panose="020F0502020204030204" pitchFamily="34" charset="0"/>
                                          <a:cs typeface="Times New Roman" panose="02020603050405020304" pitchFamily="18" charset="0"/>
                                        </a:rPr>
                                        <m:t>𝑂</m:t>
                                      </m:r>
                                      <m:r>
                                        <a:rPr lang="en-GB" sz="2400" i="1">
                                          <a:latin typeface="Cambria Math" panose="02040503050406030204" pitchFamily="18" charset="0"/>
                                          <a:ea typeface="Calibri" panose="020F0502020204030204" pitchFamily="34" charset="0"/>
                                          <a:cs typeface="Times New Roman" panose="02020603050405020304" pitchFamily="18" charset="0"/>
                                        </a:rPr>
                                        <m:t>&amp;</m:t>
                                      </m:r>
                                      <m:r>
                                        <a:rPr lang="en-GB" sz="2400" i="1">
                                          <a:latin typeface="Cambria Math" panose="02040503050406030204" pitchFamily="18" charset="0"/>
                                          <a:ea typeface="Calibri" panose="020F0502020204030204" pitchFamily="34" charset="0"/>
                                          <a:cs typeface="Times New Roman" panose="02020603050405020304" pitchFamily="18" charset="0"/>
                                        </a:rPr>
                                        <m:t>𝑀</m:t>
                                      </m:r>
                                    </m:e>
                                    <m:sub>
                                      <m:r>
                                        <a:rPr lang="en-GB" sz="2400" i="1">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GB" sz="2400" i="1">
                                          <a:latin typeface="Cambria Math" charset="0"/>
                                          <a:ea typeface="Calibri" panose="020F0502020204030204" pitchFamily="34" charset="0"/>
                                          <a:cs typeface="Times New Roman" panose="02020603050405020304" pitchFamily="18" charset="0"/>
                                        </a:rPr>
                                      </m:ctrlPr>
                                    </m:sSubPr>
                                    <m:e>
                                      <m:r>
                                        <a:rPr lang="en-GB" sz="2400" i="1">
                                          <a:latin typeface="Cambria Math" panose="02040503050406030204" pitchFamily="18" charset="0"/>
                                          <a:ea typeface="Calibri" panose="020F0502020204030204" pitchFamily="34" charset="0"/>
                                          <a:cs typeface="Times New Roman" panose="02020603050405020304" pitchFamily="18" charset="0"/>
                                        </a:rPr>
                                        <m:t>𝐹</m:t>
                                      </m:r>
                                    </m:e>
                                    <m:sub>
                                      <m:r>
                                        <a:rPr lang="en-GB" sz="2400" i="1">
                                          <a:latin typeface="Cambria Math" panose="02040503050406030204" pitchFamily="18" charset="0"/>
                                          <a:ea typeface="Calibri" panose="020F0502020204030204" pitchFamily="34" charset="0"/>
                                          <a:cs typeface="Times New Roman" panose="02020603050405020304" pitchFamily="18" charset="0"/>
                                        </a:rPr>
                                        <m:t>𝑡</m:t>
                                      </m:r>
                                    </m:sub>
                                  </m:sSub>
                                </m:num>
                                <m:den>
                                  <m:sSup>
                                    <m:sSupPr>
                                      <m:ctrlPr>
                                        <a:rPr lang="en-GB" sz="2400" i="1">
                                          <a:latin typeface="Cambria Math" charset="0"/>
                                          <a:ea typeface="Calibri" panose="020F0502020204030204" pitchFamily="34" charset="0"/>
                                          <a:cs typeface="Times New Roman" panose="02020603050405020304" pitchFamily="18" charset="0"/>
                                        </a:rPr>
                                      </m:ctrlPr>
                                    </m:sSupPr>
                                    <m:e>
                                      <m:d>
                                        <m:dPr>
                                          <m:ctrlPr>
                                            <a:rPr lang="en-GB" sz="2400" i="1">
                                              <a:latin typeface="Cambria Math" charset="0"/>
                                              <a:ea typeface="Calibri" panose="020F0502020204030204" pitchFamily="34" charset="0"/>
                                              <a:cs typeface="Times New Roman" panose="02020603050405020304" pitchFamily="18" charset="0"/>
                                            </a:rPr>
                                          </m:ctrlPr>
                                        </m:dPr>
                                        <m:e>
                                          <m:r>
                                            <a:rPr lang="en-GB" sz="2400" i="1">
                                              <a:latin typeface="Cambria Math" panose="02040503050406030204" pitchFamily="18" charset="0"/>
                                              <a:ea typeface="Calibri" panose="020F0502020204030204" pitchFamily="34" charset="0"/>
                                              <a:cs typeface="Times New Roman" panose="02020603050405020304" pitchFamily="18" charset="0"/>
                                            </a:rPr>
                                            <m:t>1+</m:t>
                                          </m:r>
                                          <m:r>
                                            <a:rPr lang="en-GB" sz="2400" i="1">
                                              <a:latin typeface="Cambria Math" panose="02040503050406030204" pitchFamily="18" charset="0"/>
                                              <a:ea typeface="Calibri" panose="020F0502020204030204" pitchFamily="34" charset="0"/>
                                              <a:cs typeface="Times New Roman" panose="02020603050405020304" pitchFamily="18" charset="0"/>
                                            </a:rPr>
                                            <m:t>𝑟</m:t>
                                          </m:r>
                                        </m:e>
                                      </m:d>
                                    </m:e>
                                    <m:sup>
                                      <m:r>
                                        <a:rPr lang="en-GB" sz="2400" i="1">
                                          <a:latin typeface="Cambria Math" panose="02040503050406030204" pitchFamily="18" charset="0"/>
                                          <a:ea typeface="Calibri" panose="020F0502020204030204" pitchFamily="34" charset="0"/>
                                          <a:cs typeface="Times New Roman" panose="02020603050405020304" pitchFamily="18" charset="0"/>
                                        </a:rPr>
                                        <m:t>𝑡</m:t>
                                      </m:r>
                                    </m:sup>
                                  </m:sSup>
                                </m:den>
                              </m:f>
                            </m:e>
                          </m:nary>
                        </m:num>
                        <m:den>
                          <m:nary>
                            <m:naryPr>
                              <m:chr m:val="∑"/>
                              <m:limLoc m:val="subSup"/>
                              <m:ctrlPr>
                                <a:rPr lang="en-GB" sz="2400" i="1">
                                  <a:latin typeface="Cambria Math" charset="0"/>
                                  <a:ea typeface="Calibri" panose="020F0502020204030204" pitchFamily="34" charset="0"/>
                                  <a:cs typeface="Times New Roman" panose="02020603050405020304" pitchFamily="18" charset="0"/>
                                </a:rPr>
                              </m:ctrlPr>
                            </m:naryPr>
                            <m:sub>
                              <m:r>
                                <a:rPr lang="en-GB" sz="2400" i="1">
                                  <a:latin typeface="Cambria Math" panose="02040503050406030204" pitchFamily="18" charset="0"/>
                                  <a:ea typeface="Calibri" panose="020F0502020204030204" pitchFamily="34" charset="0"/>
                                  <a:cs typeface="Times New Roman" panose="02020603050405020304" pitchFamily="18" charset="0"/>
                                </a:rPr>
                                <m:t>𝑡</m:t>
                              </m:r>
                              <m:r>
                                <a:rPr lang="en-GB" sz="2400" i="1">
                                  <a:latin typeface="Cambria Math" panose="02040503050406030204" pitchFamily="18" charset="0"/>
                                  <a:ea typeface="Calibri" panose="020F0502020204030204" pitchFamily="34" charset="0"/>
                                  <a:cs typeface="Times New Roman" panose="02020603050405020304" pitchFamily="18" charset="0"/>
                                </a:rPr>
                                <m:t>=1</m:t>
                              </m:r>
                            </m:sub>
                            <m:sup>
                              <m:r>
                                <a:rPr lang="en-GB" sz="2400" i="1">
                                  <a:latin typeface="Cambria Math" panose="02040503050406030204" pitchFamily="18" charset="0"/>
                                  <a:ea typeface="Calibri" panose="020F0502020204030204" pitchFamily="34" charset="0"/>
                                  <a:cs typeface="Times New Roman" panose="02020603050405020304" pitchFamily="18" charset="0"/>
                                </a:rPr>
                                <m:t>𝑛</m:t>
                              </m:r>
                            </m:sup>
                            <m:e>
                              <m:f>
                                <m:fPr>
                                  <m:ctrlPr>
                                    <a:rPr lang="en-GB" sz="2400" i="1">
                                      <a:latin typeface="Cambria Math" charset="0"/>
                                      <a:ea typeface="Calibri" panose="020F0502020204030204" pitchFamily="34" charset="0"/>
                                      <a:cs typeface="Times New Roman" panose="02020603050405020304" pitchFamily="18" charset="0"/>
                                    </a:rPr>
                                  </m:ctrlPr>
                                </m:fPr>
                                <m:num>
                                  <m:sSub>
                                    <m:sSubPr>
                                      <m:ctrlPr>
                                        <a:rPr lang="en-GB" sz="2400" i="1">
                                          <a:latin typeface="Cambria Math" charset="0"/>
                                          <a:ea typeface="Calibri" panose="020F0502020204030204" pitchFamily="34" charset="0"/>
                                          <a:cs typeface="Times New Roman" panose="02020603050405020304" pitchFamily="18" charset="0"/>
                                        </a:rPr>
                                      </m:ctrlPr>
                                    </m:sSubPr>
                                    <m:e>
                                      <m:r>
                                        <a:rPr lang="en-GB" sz="2400" i="1">
                                          <a:latin typeface="Cambria Math" panose="02040503050406030204" pitchFamily="18" charset="0"/>
                                          <a:ea typeface="Calibri" panose="020F0502020204030204" pitchFamily="34" charset="0"/>
                                          <a:cs typeface="Times New Roman" panose="02020603050405020304" pitchFamily="18" charset="0"/>
                                        </a:rPr>
                                        <m:t>𝐸</m:t>
                                      </m:r>
                                    </m:e>
                                    <m:sub>
                                      <m:r>
                                        <a:rPr lang="en-GB" sz="2400" i="1">
                                          <a:latin typeface="Cambria Math" panose="02040503050406030204" pitchFamily="18" charset="0"/>
                                          <a:ea typeface="Calibri" panose="020F0502020204030204" pitchFamily="34" charset="0"/>
                                          <a:cs typeface="Times New Roman" panose="02020603050405020304" pitchFamily="18" charset="0"/>
                                        </a:rPr>
                                        <m:t>𝑡</m:t>
                                      </m:r>
                                    </m:sub>
                                  </m:sSub>
                                </m:num>
                                <m:den>
                                  <m:sSup>
                                    <m:sSupPr>
                                      <m:ctrlPr>
                                        <a:rPr lang="en-GB" sz="2400" i="1">
                                          <a:latin typeface="Cambria Math" charset="0"/>
                                          <a:ea typeface="Calibri" panose="020F0502020204030204" pitchFamily="34" charset="0"/>
                                          <a:cs typeface="Times New Roman" panose="02020603050405020304" pitchFamily="18" charset="0"/>
                                        </a:rPr>
                                      </m:ctrlPr>
                                    </m:sSupPr>
                                    <m:e>
                                      <m:d>
                                        <m:dPr>
                                          <m:ctrlPr>
                                            <a:rPr lang="en-GB" sz="2400" i="1">
                                              <a:latin typeface="Cambria Math" charset="0"/>
                                              <a:ea typeface="Calibri" panose="020F0502020204030204" pitchFamily="34" charset="0"/>
                                              <a:cs typeface="Times New Roman" panose="02020603050405020304" pitchFamily="18" charset="0"/>
                                            </a:rPr>
                                          </m:ctrlPr>
                                        </m:dPr>
                                        <m:e>
                                          <m:r>
                                            <a:rPr lang="en-GB" sz="2400" i="1">
                                              <a:latin typeface="Cambria Math" panose="02040503050406030204" pitchFamily="18" charset="0"/>
                                              <a:ea typeface="Calibri" panose="020F0502020204030204" pitchFamily="34" charset="0"/>
                                              <a:cs typeface="Times New Roman" panose="02020603050405020304" pitchFamily="18" charset="0"/>
                                            </a:rPr>
                                            <m:t>1+</m:t>
                                          </m:r>
                                          <m:r>
                                            <a:rPr lang="en-GB" sz="2400" i="1">
                                              <a:latin typeface="Cambria Math" panose="02040503050406030204" pitchFamily="18" charset="0"/>
                                              <a:ea typeface="Calibri" panose="020F0502020204030204" pitchFamily="34" charset="0"/>
                                              <a:cs typeface="Times New Roman" panose="02020603050405020304" pitchFamily="18" charset="0"/>
                                            </a:rPr>
                                            <m:t>𝑟</m:t>
                                          </m:r>
                                        </m:e>
                                      </m:d>
                                    </m:e>
                                    <m:sup>
                                      <m:r>
                                        <a:rPr lang="en-GB" sz="2400" i="1">
                                          <a:latin typeface="Cambria Math" panose="02040503050406030204" pitchFamily="18" charset="0"/>
                                          <a:ea typeface="Calibri" panose="020F0502020204030204" pitchFamily="34" charset="0"/>
                                          <a:cs typeface="Times New Roman" panose="02020603050405020304" pitchFamily="18" charset="0"/>
                                        </a:rPr>
                                        <m:t>𝑡</m:t>
                                      </m:r>
                                    </m:sup>
                                  </m:sSup>
                                </m:den>
                              </m:f>
                            </m:e>
                          </m:nary>
                        </m:den>
                      </m:f>
                    </m:oMath>
                  </m:oMathPara>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7110703" y="3215027"/>
                <a:ext cx="4346369" cy="146790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801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12</a:t>
            </a:fld>
            <a:endParaRPr lang="en-GB" dirty="0"/>
          </a:p>
        </p:txBody>
      </p:sp>
      <p:sp>
        <p:nvSpPr>
          <p:cNvPr id="6" name="Title 1"/>
          <p:cNvSpPr txBox="1">
            <a:spLocks/>
          </p:cNvSpPr>
          <p:nvPr/>
        </p:nvSpPr>
        <p:spPr>
          <a:xfrm>
            <a:off x="2998178" y="216488"/>
            <a:ext cx="736167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dirty="0"/>
              <a:t>III. Electrification options</a:t>
            </a:r>
          </a:p>
        </p:txBody>
      </p:sp>
      <p:sp>
        <p:nvSpPr>
          <p:cNvPr id="5" name="TextBox 4"/>
          <p:cNvSpPr txBox="1"/>
          <p:nvPr/>
        </p:nvSpPr>
        <p:spPr>
          <a:xfrm>
            <a:off x="529389" y="2147417"/>
            <a:ext cx="10539664" cy="3785652"/>
          </a:xfrm>
          <a:prstGeom prst="rect">
            <a:avLst/>
          </a:prstGeom>
          <a:noFill/>
        </p:spPr>
        <p:txBody>
          <a:bodyPr wrap="square" rtlCol="0">
            <a:spAutoFit/>
          </a:bodyPr>
          <a:lstStyle/>
          <a:p>
            <a:r>
              <a:rPr lang="sv-SE" sz="2400" b="1" dirty="0" smtClean="0"/>
              <a:t>Seven </a:t>
            </a:r>
            <a:r>
              <a:rPr lang="sv-SE" sz="2400" b="1" dirty="0"/>
              <a:t>electrification technologies that fall </a:t>
            </a:r>
            <a:r>
              <a:rPr lang="sv-SE" sz="2400" b="1" dirty="0" err="1"/>
              <a:t>within</a:t>
            </a:r>
            <a:r>
              <a:rPr lang="sv-SE" sz="2400" b="1" dirty="0"/>
              <a:t> </a:t>
            </a:r>
            <a:r>
              <a:rPr lang="sv-SE" sz="2400" b="1" dirty="0" err="1" smtClean="0"/>
              <a:t>three</a:t>
            </a:r>
            <a:r>
              <a:rPr lang="sv-SE" sz="2400" b="1" dirty="0" smtClean="0"/>
              <a:t> </a:t>
            </a:r>
            <a:r>
              <a:rPr lang="sv-SE" sz="2400" b="1" dirty="0"/>
              <a:t>main electrification options and </a:t>
            </a:r>
            <a:r>
              <a:rPr lang="sv-SE" sz="2400" b="1" dirty="0" err="1" smtClean="0"/>
              <a:t>five</a:t>
            </a:r>
            <a:r>
              <a:rPr lang="sv-SE" sz="2400" b="1" dirty="0" smtClean="0"/>
              <a:t> </a:t>
            </a:r>
            <a:r>
              <a:rPr lang="sv-SE" sz="2400" b="1" dirty="0"/>
              <a:t>different demand </a:t>
            </a:r>
            <a:r>
              <a:rPr lang="sv-SE" sz="2400" b="1" dirty="0" err="1" smtClean="0"/>
              <a:t>tiers</a:t>
            </a:r>
            <a:r>
              <a:rPr lang="sv-SE" sz="2400" b="1" dirty="0" smtClean="0"/>
              <a:t> </a:t>
            </a:r>
            <a:endParaRPr lang="sv-SE" sz="2400" b="1" dirty="0"/>
          </a:p>
          <a:p>
            <a:endParaRPr lang="sv-SE" sz="2400" dirty="0"/>
          </a:p>
          <a:p>
            <a:pPr marL="285750" indent="-285750">
              <a:buFont typeface="Arial" panose="020B0604020202020204" pitchFamily="34" charset="0"/>
              <a:buChar char="•"/>
            </a:pPr>
            <a:r>
              <a:rPr lang="sv-SE" sz="2400" dirty="0"/>
              <a:t>Grid </a:t>
            </a:r>
            <a:r>
              <a:rPr lang="sv-SE" sz="2400" dirty="0">
                <a:sym typeface="Wingdings" panose="05000000000000000000" pitchFamily="2" charset="2"/>
              </a:rPr>
              <a:t> higher electricity consumption levels and close to the planned transmission network</a:t>
            </a:r>
            <a:endParaRPr lang="sv-SE" sz="2400" dirty="0"/>
          </a:p>
          <a:p>
            <a:pPr marL="285750" indent="-285750">
              <a:buFont typeface="Arial" panose="020B0604020202020204" pitchFamily="34" charset="0"/>
              <a:buChar char="•"/>
            </a:pPr>
            <a:r>
              <a:rPr lang="sv-SE" sz="2400" dirty="0" smtClean="0"/>
              <a:t>Mini-</a:t>
            </a:r>
            <a:r>
              <a:rPr lang="sv-SE" sz="2400" dirty="0" err="1" smtClean="0"/>
              <a:t>grid</a:t>
            </a:r>
            <a:r>
              <a:rPr lang="sv-SE" sz="2400" dirty="0" smtClean="0"/>
              <a:t> (</a:t>
            </a:r>
            <a:r>
              <a:rPr lang="sv-SE" sz="2400" dirty="0" err="1" smtClean="0"/>
              <a:t>wind</a:t>
            </a:r>
            <a:r>
              <a:rPr lang="sv-SE" sz="2400" dirty="0" smtClean="0"/>
              <a:t> </a:t>
            </a:r>
            <a:r>
              <a:rPr lang="sv-SE" sz="2400" dirty="0" err="1" smtClean="0"/>
              <a:t>turbines</a:t>
            </a:r>
            <a:r>
              <a:rPr lang="sv-SE" sz="2400" dirty="0" smtClean="0"/>
              <a:t>, solar PV, mini/small hydro, diesel </a:t>
            </a:r>
            <a:r>
              <a:rPr lang="sv-SE" sz="2400" dirty="0" err="1" smtClean="0"/>
              <a:t>gensets</a:t>
            </a:r>
            <a:r>
              <a:rPr lang="sv-SE" sz="2400" dirty="0" smtClean="0"/>
              <a:t>) </a:t>
            </a:r>
            <a:r>
              <a:rPr lang="sv-SE" sz="2400" dirty="0" smtClean="0">
                <a:sym typeface="Wingdings" panose="05000000000000000000" pitchFamily="2" charset="2"/>
              </a:rPr>
              <a:t> </a:t>
            </a:r>
            <a:r>
              <a:rPr lang="en-US" sz="2400" dirty="0" smtClean="0"/>
              <a:t>mini-grids </a:t>
            </a:r>
            <a:r>
              <a:rPr lang="en-US" sz="2400" dirty="0"/>
              <a:t>can provide affordable electricity to remote </a:t>
            </a:r>
            <a:r>
              <a:rPr lang="en-US" sz="2400" dirty="0" smtClean="0"/>
              <a:t>populations </a:t>
            </a:r>
            <a:r>
              <a:rPr lang="en-US" sz="2400" dirty="0"/>
              <a:t>with </a:t>
            </a:r>
            <a:r>
              <a:rPr lang="en-US" sz="2400" dirty="0" smtClean="0"/>
              <a:t>low to medium </a:t>
            </a:r>
            <a:r>
              <a:rPr lang="en-US" sz="2400" dirty="0"/>
              <a:t>electricity consumption habits</a:t>
            </a:r>
            <a:endParaRPr lang="sv-SE" sz="2400" dirty="0"/>
          </a:p>
          <a:p>
            <a:pPr marL="285750" indent="-285750">
              <a:buFont typeface="Arial" panose="020B0604020202020204" pitchFamily="34" charset="0"/>
              <a:buChar char="•"/>
            </a:pPr>
            <a:r>
              <a:rPr lang="sv-SE" sz="2400" dirty="0" err="1" smtClean="0"/>
              <a:t>Standalone</a:t>
            </a:r>
            <a:r>
              <a:rPr lang="sv-SE" sz="2400" dirty="0" smtClean="0"/>
              <a:t> </a:t>
            </a:r>
            <a:r>
              <a:rPr lang="sv-SE" sz="2400" dirty="0" smtClean="0"/>
              <a:t>(solar </a:t>
            </a:r>
            <a:r>
              <a:rPr lang="sv-SE" sz="2400" dirty="0"/>
              <a:t>PVs, </a:t>
            </a:r>
            <a:r>
              <a:rPr lang="sv-SE" sz="2400" dirty="0" smtClean="0"/>
              <a:t>diesel </a:t>
            </a:r>
            <a:r>
              <a:rPr lang="sv-SE" sz="2400" dirty="0" err="1"/>
              <a:t>g</a:t>
            </a:r>
            <a:r>
              <a:rPr lang="sv-SE" sz="2400" dirty="0" err="1" smtClean="0"/>
              <a:t>ensets</a:t>
            </a:r>
            <a:r>
              <a:rPr lang="sv-SE" sz="2400" dirty="0"/>
              <a:t>)  </a:t>
            </a:r>
            <a:r>
              <a:rPr lang="sv-SE" sz="2400" dirty="0">
                <a:sym typeface="Wingdings" panose="05000000000000000000" pitchFamily="2" charset="2"/>
              </a:rPr>
              <a:t> </a:t>
            </a:r>
            <a:r>
              <a:rPr lang="en-US" sz="2400" dirty="0"/>
              <a:t>for remote, </a:t>
            </a:r>
            <a:r>
              <a:rPr lang="en-US" sz="2400" dirty="0" smtClean="0"/>
              <a:t>low-population </a:t>
            </a:r>
            <a:r>
              <a:rPr lang="en-US" sz="2400" dirty="0"/>
              <a:t>areas with limited electricity consumption needs</a:t>
            </a:r>
            <a:endParaRPr lang="en-GB" sz="2400" dirty="0"/>
          </a:p>
        </p:txBody>
      </p:sp>
      <p:sp>
        <p:nvSpPr>
          <p:cNvPr id="16" name="TextBox 15"/>
          <p:cNvSpPr txBox="1"/>
          <p:nvPr/>
        </p:nvSpPr>
        <p:spPr>
          <a:xfrm>
            <a:off x="529389" y="1503670"/>
            <a:ext cx="10539664" cy="461665"/>
          </a:xfrm>
          <a:prstGeom prst="rect">
            <a:avLst/>
          </a:prstGeom>
          <a:noFill/>
        </p:spPr>
        <p:txBody>
          <a:bodyPr wrap="square" rtlCol="0">
            <a:spAutoFit/>
          </a:bodyPr>
          <a:lstStyle/>
          <a:p>
            <a:r>
              <a:rPr lang="sv-SE" sz="2400" b="1" dirty="0"/>
              <a:t>Goal: </a:t>
            </a:r>
            <a:r>
              <a:rPr lang="sv-SE" sz="2400" b="1" dirty="0" err="1" smtClean="0"/>
              <a:t>univeral</a:t>
            </a:r>
            <a:r>
              <a:rPr lang="sv-SE" sz="2400" b="1" dirty="0" smtClean="0"/>
              <a:t> access </a:t>
            </a:r>
            <a:r>
              <a:rPr lang="sv-SE" sz="2400" b="1" dirty="0"/>
              <a:t>to </a:t>
            </a:r>
            <a:r>
              <a:rPr lang="sv-SE" sz="2400" b="1" dirty="0" err="1" smtClean="0"/>
              <a:t>electricity</a:t>
            </a:r>
            <a:r>
              <a:rPr lang="sv-SE" sz="2400" b="1" dirty="0" smtClean="0"/>
              <a:t> </a:t>
            </a:r>
            <a:r>
              <a:rPr lang="sv-SE" sz="2400" b="1" dirty="0" smtClean="0"/>
              <a:t>by </a:t>
            </a:r>
            <a:r>
              <a:rPr lang="sv-SE" sz="2400" b="1" dirty="0"/>
              <a:t>2030</a:t>
            </a:r>
          </a:p>
        </p:txBody>
      </p:sp>
    </p:spTree>
    <p:extLst>
      <p:ext uri="{BB962C8B-B14F-4D97-AF65-F5344CB8AC3E}">
        <p14:creationId xmlns:p14="http://schemas.microsoft.com/office/powerpoint/2010/main" val="234706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13</a:t>
            </a:fld>
            <a:endParaRPr lang="en-GB" dirty="0"/>
          </a:p>
        </p:txBody>
      </p:sp>
      <p:sp>
        <p:nvSpPr>
          <p:cNvPr id="6" name="Title 1"/>
          <p:cNvSpPr txBox="1">
            <a:spLocks/>
          </p:cNvSpPr>
          <p:nvPr/>
        </p:nvSpPr>
        <p:spPr>
          <a:xfrm>
            <a:off x="1611504" y="409135"/>
            <a:ext cx="9198182" cy="696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Tier 1 (lighting)</a:t>
            </a:r>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862" y="1440003"/>
            <a:ext cx="6334738" cy="4751054"/>
          </a:xfrm>
          <a:prstGeom prst="rect">
            <a:avLst/>
          </a:prstGeom>
        </p:spPr>
      </p:pic>
      <p:pic>
        <p:nvPicPr>
          <p:cNvPr id="4" name="Picture 3"/>
          <p:cNvPicPr>
            <a:picLocks noChangeAspect="1"/>
          </p:cNvPicPr>
          <p:nvPr/>
        </p:nvPicPr>
        <p:blipFill>
          <a:blip r:embed="rId4"/>
          <a:stretch>
            <a:fillRect/>
          </a:stretch>
        </p:blipFill>
        <p:spPr>
          <a:xfrm>
            <a:off x="105559" y="2307342"/>
            <a:ext cx="1952625" cy="3429000"/>
          </a:xfrm>
          <a:prstGeom prst="rect">
            <a:avLst/>
          </a:prstGeom>
        </p:spPr>
      </p:pic>
      <p:sp>
        <p:nvSpPr>
          <p:cNvPr id="13" name="Rectangle 14"/>
          <p:cNvSpPr/>
          <p:nvPr/>
        </p:nvSpPr>
        <p:spPr>
          <a:xfrm>
            <a:off x="17050" y="1763776"/>
            <a:ext cx="2129641" cy="592470"/>
          </a:xfrm>
          <a:prstGeom prst="rect">
            <a:avLst/>
          </a:prstGeom>
        </p:spPr>
        <p:txBody>
          <a:bodyPr wrap="square">
            <a:spAutoFit/>
          </a:bodyPr>
          <a:lstStyle/>
          <a:p>
            <a:pPr algn="ctr">
              <a:spcAft>
                <a:spcPts val="300"/>
              </a:spcAft>
            </a:pPr>
            <a:r>
              <a:rPr lang="sv-SE" sz="1500" b="1" dirty="0" err="1"/>
              <a:t>Electricity</a:t>
            </a:r>
            <a:r>
              <a:rPr lang="sv-SE" sz="1500" b="1" dirty="0"/>
              <a:t> access</a:t>
            </a:r>
          </a:p>
          <a:p>
            <a:pPr algn="ctr">
              <a:spcAft>
                <a:spcPts val="300"/>
              </a:spcAft>
            </a:pPr>
            <a:r>
              <a:rPr lang="sv-SE" sz="1500" b="1" dirty="0"/>
              <a:t>kWh/HH/</a:t>
            </a:r>
            <a:r>
              <a:rPr lang="sv-SE" sz="1500" b="1" dirty="0" err="1"/>
              <a:t>year</a:t>
            </a:r>
            <a:endParaRPr lang="sv-SE" sz="1500" b="1" dirty="0"/>
          </a:p>
        </p:txBody>
      </p:sp>
      <p:graphicFrame>
        <p:nvGraphicFramePr>
          <p:cNvPr id="15" name="Table 14"/>
          <p:cNvGraphicFramePr>
            <a:graphicFrameLocks noGrp="1"/>
          </p:cNvGraphicFramePr>
          <p:nvPr>
            <p:extLst>
              <p:ext uri="{D42A27DB-BD31-4B8C-83A1-F6EECF244321}">
                <p14:modId xmlns:p14="http://schemas.microsoft.com/office/powerpoint/2010/main" val="1835226146"/>
              </p:ext>
            </p:extLst>
          </p:nvPr>
        </p:nvGraphicFramePr>
        <p:xfrm>
          <a:off x="8739771" y="2187076"/>
          <a:ext cx="3318468" cy="2497455"/>
        </p:xfrm>
        <a:graphic>
          <a:graphicData uri="http://schemas.openxmlformats.org/drawingml/2006/table">
            <a:tbl>
              <a:tblPr>
                <a:tableStyleId>{2D5ABB26-0587-4C30-8999-92F81FD0307C}</a:tableStyleId>
              </a:tblPr>
              <a:tblGrid>
                <a:gridCol w="1416789">
                  <a:extLst>
                    <a:ext uri="{9D8B030D-6E8A-4147-A177-3AD203B41FA5}">
                      <a16:colId xmlns:a16="http://schemas.microsoft.com/office/drawing/2014/main" xmlns="" val="1567953901"/>
                    </a:ext>
                  </a:extLst>
                </a:gridCol>
                <a:gridCol w="1901679">
                  <a:extLst>
                    <a:ext uri="{9D8B030D-6E8A-4147-A177-3AD203B41FA5}">
                      <a16:colId xmlns:a16="http://schemas.microsoft.com/office/drawing/2014/main" xmlns="" val="2220989281"/>
                    </a:ext>
                  </a:extLst>
                </a:gridCol>
              </a:tblGrid>
              <a:tr h="247650">
                <a:tc gridSpan="2">
                  <a:txBody>
                    <a:bodyPr/>
                    <a:lstStyle/>
                    <a:p>
                      <a:pPr algn="ctr" fontAlgn="b">
                        <a:spcAft>
                          <a:spcPts val="1800"/>
                        </a:spcAft>
                      </a:pPr>
                      <a:r>
                        <a:rPr lang="en-US" sz="1700" b="1" u="sng" strike="noStrike" dirty="0">
                          <a:effectLst/>
                        </a:rPr>
                        <a:t>Technology split</a:t>
                      </a:r>
                      <a:endParaRPr lang="en-US" sz="17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sv-SE" sz="1500" b="1" i="0" u="none" strike="noStrike" dirty="0">
                          <a:solidFill>
                            <a:schemeClr val="tx1"/>
                          </a:solidFill>
                          <a:effectLst/>
                          <a:latin typeface="+mn-lt"/>
                        </a:rPr>
                        <a:t>Grid</a:t>
                      </a:r>
                      <a:r>
                        <a:rPr lang="sv-SE" sz="1500" b="1" i="0" u="none" strike="noStrike" baseline="0" dirty="0">
                          <a:solidFill>
                            <a:schemeClr val="tx1"/>
                          </a:solidFill>
                          <a:effectLst/>
                          <a:latin typeface="+mn-lt"/>
                        </a:rPr>
                        <a:t> extension:</a:t>
                      </a:r>
                      <a:endParaRPr lang="en-US" sz="15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16%</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2701304"/>
                  </a:ext>
                </a:extLst>
              </a:tr>
              <a:tr h="247650">
                <a:tc>
                  <a:txBody>
                    <a:bodyPr/>
                    <a:lstStyle/>
                    <a:p>
                      <a:pPr algn="ctr" fontAlgn="b"/>
                      <a:r>
                        <a:rPr lang="sv-SE" sz="1500" b="1" i="0" u="none" strike="noStrike" dirty="0">
                          <a:solidFill>
                            <a:srgbClr val="000000"/>
                          </a:solidFill>
                          <a:effectLst/>
                          <a:latin typeface="Calibri" panose="020F0502020204030204" pitchFamily="34" charset="0"/>
                        </a:rPr>
                        <a:t>Mini-</a:t>
                      </a:r>
                      <a:r>
                        <a:rPr lang="sv-SE" sz="1500" b="1" i="0" u="none" strike="noStrike" dirty="0" err="1">
                          <a:solidFill>
                            <a:srgbClr val="000000"/>
                          </a:solidFill>
                          <a:effectLst/>
                          <a:latin typeface="Calibri" panose="020F0502020204030204" pitchFamily="34" charset="0"/>
                        </a:rPr>
                        <a:t>grid</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0105067"/>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 </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44666523"/>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endParaRPr lang="en-GB"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941360846"/>
                  </a:ext>
                </a:extLst>
              </a:tr>
              <a:tr h="247650">
                <a:tc>
                  <a:txBody>
                    <a:bodyPr/>
                    <a:lstStyle/>
                    <a:p>
                      <a:pPr algn="ctr" fontAlgn="b"/>
                      <a:r>
                        <a:rPr lang="sv-SE" sz="1500" b="0" i="0" u="none" strike="noStrike" dirty="0" err="1">
                          <a:solidFill>
                            <a:srgbClr val="000000"/>
                          </a:solidFill>
                          <a:effectLst/>
                          <a:latin typeface="Calibri" panose="020F0502020204030204" pitchFamily="34" charset="0"/>
                        </a:rPr>
                        <a:t>Wind</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endParaRPr lang="en-GB" sz="15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27721644"/>
                  </a:ext>
                </a:extLst>
              </a:tr>
              <a:tr h="247650">
                <a:tc>
                  <a:txBody>
                    <a:bodyPr/>
                    <a:lstStyle/>
                    <a:p>
                      <a:pPr algn="ctr" fontAlgn="b"/>
                      <a:r>
                        <a:rPr lang="sv-SE" sz="1500" b="0" i="0" u="none" strike="noStrike" dirty="0">
                          <a:solidFill>
                            <a:srgbClr val="000000"/>
                          </a:solidFill>
                          <a:effectLst/>
                          <a:latin typeface="Calibri" panose="020F0502020204030204" pitchFamily="34" charset="0"/>
                        </a:rPr>
                        <a:t>Hydro</a:t>
                      </a:r>
                      <a:endParaRPr lang="en-US" sz="15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0" i="0" u="none" strike="noStrike">
                          <a:solidFill>
                            <a:srgbClr val="000000"/>
                          </a:solidFill>
                          <a:effectLst/>
                          <a:latin typeface="Calibri" panose="020F0502020204030204" pitchFamily="34" charset="0"/>
                        </a:rPr>
                        <a:t> </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2062301"/>
                  </a:ext>
                </a:extLst>
              </a:tr>
              <a:tr h="247650">
                <a:tc>
                  <a:txBody>
                    <a:bodyPr/>
                    <a:lstStyle/>
                    <a:p>
                      <a:pPr algn="ctr" fontAlgn="b"/>
                      <a:r>
                        <a:rPr lang="sv-SE" sz="1500" b="1" i="0" u="none" strike="noStrike" dirty="0" err="1" smtClean="0">
                          <a:solidFill>
                            <a:srgbClr val="000000"/>
                          </a:solidFill>
                          <a:effectLst/>
                          <a:latin typeface="Calibri" panose="020F0502020204030204" pitchFamily="34" charset="0"/>
                        </a:rPr>
                        <a:t>Standalone</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84%</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5936385"/>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50%</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134607340"/>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dirty="0">
                          <a:solidFill>
                            <a:srgbClr val="000000"/>
                          </a:solidFill>
                          <a:effectLst/>
                          <a:latin typeface="Calibri" panose="020F0502020204030204" pitchFamily="34" charset="0"/>
                        </a:rPr>
                        <a:t>50%</a:t>
                      </a:r>
                    </a:p>
                  </a:txBody>
                  <a:tcPr marL="6350" marR="6350" marT="6350" marB="0" anchor="b"/>
                </a:tc>
                <a:extLst>
                  <a:ext uri="{0D108BD9-81ED-4DB2-BD59-A6C34878D82A}">
                    <a16:rowId xmlns:a16="http://schemas.microsoft.com/office/drawing/2014/main" xmlns="" val="1535350911"/>
                  </a:ext>
                </a:extLst>
              </a:tr>
            </a:tbl>
          </a:graphicData>
        </a:graphic>
      </p:graphicFrame>
    </p:spTree>
    <p:extLst>
      <p:ext uri="{BB962C8B-B14F-4D97-AF65-F5344CB8AC3E}">
        <p14:creationId xmlns:p14="http://schemas.microsoft.com/office/powerpoint/2010/main" val="397964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14</a:t>
            </a:fld>
            <a:endParaRPr lang="en-GB" dirty="0"/>
          </a:p>
        </p:txBody>
      </p:sp>
      <p:sp>
        <p:nvSpPr>
          <p:cNvPr id="6" name="Title 1"/>
          <p:cNvSpPr txBox="1">
            <a:spLocks/>
          </p:cNvSpPr>
          <p:nvPr/>
        </p:nvSpPr>
        <p:spPr>
          <a:xfrm>
            <a:off x="717200" y="-42492"/>
            <a:ext cx="10818307"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Tier 2 (lighting, fan, TV)</a:t>
            </a:r>
          </a:p>
        </p:txBody>
      </p:sp>
      <p:pic>
        <p:nvPicPr>
          <p:cNvPr id="13" name="Picture 12"/>
          <p:cNvPicPr>
            <a:picLocks noChangeAspect="1"/>
          </p:cNvPicPr>
          <p:nvPr/>
        </p:nvPicPr>
        <p:blipFill>
          <a:blip r:embed="rId3"/>
          <a:stretch>
            <a:fillRect/>
          </a:stretch>
        </p:blipFill>
        <p:spPr>
          <a:xfrm>
            <a:off x="116669" y="2405730"/>
            <a:ext cx="1971675" cy="3390900"/>
          </a:xfrm>
          <a:prstGeom prst="rect">
            <a:avLst/>
          </a:prstGeom>
        </p:spPr>
      </p:pic>
      <p:pic>
        <p:nvPicPr>
          <p:cNvPr id="1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10" y="1451978"/>
            <a:ext cx="6305374" cy="4729031"/>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784563919"/>
              </p:ext>
            </p:extLst>
          </p:nvPr>
        </p:nvGraphicFramePr>
        <p:xfrm>
          <a:off x="8739771" y="2187076"/>
          <a:ext cx="3318468" cy="2497455"/>
        </p:xfrm>
        <a:graphic>
          <a:graphicData uri="http://schemas.openxmlformats.org/drawingml/2006/table">
            <a:tbl>
              <a:tblPr>
                <a:tableStyleId>{2D5ABB26-0587-4C30-8999-92F81FD0307C}</a:tableStyleId>
              </a:tblPr>
              <a:tblGrid>
                <a:gridCol w="1416789">
                  <a:extLst>
                    <a:ext uri="{9D8B030D-6E8A-4147-A177-3AD203B41FA5}">
                      <a16:colId xmlns:a16="http://schemas.microsoft.com/office/drawing/2014/main" xmlns="" val="1567953901"/>
                    </a:ext>
                  </a:extLst>
                </a:gridCol>
                <a:gridCol w="1901679">
                  <a:extLst>
                    <a:ext uri="{9D8B030D-6E8A-4147-A177-3AD203B41FA5}">
                      <a16:colId xmlns:a16="http://schemas.microsoft.com/office/drawing/2014/main" xmlns="" val="2220989281"/>
                    </a:ext>
                  </a:extLst>
                </a:gridCol>
              </a:tblGrid>
              <a:tr h="247650">
                <a:tc gridSpan="2">
                  <a:txBody>
                    <a:bodyPr/>
                    <a:lstStyle/>
                    <a:p>
                      <a:pPr algn="ctr" fontAlgn="b">
                        <a:spcAft>
                          <a:spcPts val="1800"/>
                        </a:spcAft>
                      </a:pPr>
                      <a:r>
                        <a:rPr lang="en-US" sz="1700" b="1" u="sng" strike="noStrike" dirty="0">
                          <a:effectLst/>
                        </a:rPr>
                        <a:t>Technology split</a:t>
                      </a:r>
                      <a:endParaRPr lang="en-US" sz="17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sv-SE" sz="1500" b="1" i="0" u="none" strike="noStrike" dirty="0">
                          <a:solidFill>
                            <a:schemeClr val="tx1"/>
                          </a:solidFill>
                          <a:effectLst/>
                          <a:latin typeface="+mn-lt"/>
                        </a:rPr>
                        <a:t>Grid</a:t>
                      </a:r>
                      <a:r>
                        <a:rPr lang="sv-SE" sz="1500" b="1" i="0" u="none" strike="noStrike" baseline="0" dirty="0">
                          <a:solidFill>
                            <a:schemeClr val="tx1"/>
                          </a:solidFill>
                          <a:effectLst/>
                          <a:latin typeface="+mn-lt"/>
                        </a:rPr>
                        <a:t> extension:</a:t>
                      </a:r>
                      <a:endParaRPr lang="en-US" sz="15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33%</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2701304"/>
                  </a:ext>
                </a:extLst>
              </a:tr>
              <a:tr h="247650">
                <a:tc>
                  <a:txBody>
                    <a:bodyPr/>
                    <a:lstStyle/>
                    <a:p>
                      <a:pPr algn="ctr" fontAlgn="b"/>
                      <a:r>
                        <a:rPr lang="sv-SE" sz="1500" b="1" i="0" u="none" strike="noStrike" dirty="0">
                          <a:solidFill>
                            <a:srgbClr val="000000"/>
                          </a:solidFill>
                          <a:effectLst/>
                          <a:latin typeface="Calibri" panose="020F0502020204030204" pitchFamily="34" charset="0"/>
                        </a:rPr>
                        <a:t>Mini-</a:t>
                      </a:r>
                      <a:r>
                        <a:rPr lang="sv-SE" sz="1500" b="1" i="0" u="none" strike="noStrike" dirty="0" err="1">
                          <a:solidFill>
                            <a:srgbClr val="000000"/>
                          </a:solidFill>
                          <a:effectLst/>
                          <a:latin typeface="Calibri" panose="020F0502020204030204" pitchFamily="34" charset="0"/>
                        </a:rPr>
                        <a:t>grid</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0105067"/>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0%</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44666523"/>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4%</a:t>
                      </a:r>
                    </a:p>
                  </a:txBody>
                  <a:tcPr marL="6350" marR="6350" marT="6350" marB="0" anchor="b"/>
                </a:tc>
                <a:extLst>
                  <a:ext uri="{0D108BD9-81ED-4DB2-BD59-A6C34878D82A}">
                    <a16:rowId xmlns:a16="http://schemas.microsoft.com/office/drawing/2014/main" xmlns="" val="3941360846"/>
                  </a:ext>
                </a:extLst>
              </a:tr>
              <a:tr h="247650">
                <a:tc>
                  <a:txBody>
                    <a:bodyPr/>
                    <a:lstStyle/>
                    <a:p>
                      <a:pPr algn="ctr" fontAlgn="b"/>
                      <a:r>
                        <a:rPr lang="sv-SE" sz="1500" b="0" i="0" u="none" strike="noStrike" dirty="0" err="1">
                          <a:solidFill>
                            <a:srgbClr val="000000"/>
                          </a:solidFill>
                          <a:effectLst/>
                          <a:latin typeface="Calibri" panose="020F0502020204030204" pitchFamily="34" charset="0"/>
                        </a:rPr>
                        <a:t>Wind</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45%</a:t>
                      </a:r>
                    </a:p>
                  </a:txBody>
                  <a:tcPr marL="6350" marR="6350" marT="6350" marB="0" anchor="b"/>
                </a:tc>
                <a:extLst>
                  <a:ext uri="{0D108BD9-81ED-4DB2-BD59-A6C34878D82A}">
                    <a16:rowId xmlns:a16="http://schemas.microsoft.com/office/drawing/2014/main" xmlns="" val="327721644"/>
                  </a:ext>
                </a:extLst>
              </a:tr>
              <a:tr h="247650">
                <a:tc>
                  <a:txBody>
                    <a:bodyPr/>
                    <a:lstStyle/>
                    <a:p>
                      <a:pPr algn="ctr" fontAlgn="b"/>
                      <a:r>
                        <a:rPr lang="sv-SE" sz="1500" b="0" i="0" u="none" strike="noStrike" dirty="0">
                          <a:solidFill>
                            <a:srgbClr val="000000"/>
                          </a:solidFill>
                          <a:effectLst/>
                          <a:latin typeface="Calibri" panose="020F0502020204030204" pitchFamily="34" charset="0"/>
                        </a:rPr>
                        <a:t>Hydro</a:t>
                      </a:r>
                      <a:endParaRPr lang="en-US" sz="15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0" i="0" u="none" strike="noStrike">
                          <a:solidFill>
                            <a:srgbClr val="000000"/>
                          </a:solidFill>
                          <a:effectLst/>
                          <a:latin typeface="Calibri" panose="020F0502020204030204" pitchFamily="34" charset="0"/>
                        </a:rPr>
                        <a:t>52%</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2062301"/>
                  </a:ext>
                </a:extLst>
              </a:tr>
              <a:tr h="247650">
                <a:tc>
                  <a:txBody>
                    <a:bodyPr/>
                    <a:lstStyle/>
                    <a:p>
                      <a:pPr algn="ctr" fontAlgn="b"/>
                      <a:r>
                        <a:rPr lang="sv-SE" sz="1500" b="1" i="0" u="none" strike="noStrike" dirty="0" err="1" smtClean="0">
                          <a:solidFill>
                            <a:srgbClr val="000000"/>
                          </a:solidFill>
                          <a:effectLst/>
                          <a:latin typeface="Calibri" panose="020F0502020204030204" pitchFamily="34" charset="0"/>
                        </a:rPr>
                        <a:t>Standalone</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dirty="0">
                          <a:solidFill>
                            <a:srgbClr val="000000"/>
                          </a:solidFill>
                          <a:effectLst/>
                          <a:latin typeface="Calibri" panose="020F0502020204030204" pitchFamily="34" charset="0"/>
                        </a:rPr>
                        <a:t>66%</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5936385"/>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54%</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134607340"/>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dirty="0">
                          <a:solidFill>
                            <a:srgbClr val="000000"/>
                          </a:solidFill>
                          <a:effectLst/>
                          <a:latin typeface="Calibri" panose="020F0502020204030204" pitchFamily="34" charset="0"/>
                        </a:rPr>
                        <a:t>46%</a:t>
                      </a:r>
                    </a:p>
                  </a:txBody>
                  <a:tcPr marL="6350" marR="6350" marT="6350" marB="0" anchor="b"/>
                </a:tc>
                <a:extLst>
                  <a:ext uri="{0D108BD9-81ED-4DB2-BD59-A6C34878D82A}">
                    <a16:rowId xmlns:a16="http://schemas.microsoft.com/office/drawing/2014/main" xmlns="" val="1535350911"/>
                  </a:ext>
                </a:extLst>
              </a:tr>
            </a:tbl>
          </a:graphicData>
        </a:graphic>
      </p:graphicFrame>
      <p:sp>
        <p:nvSpPr>
          <p:cNvPr id="9" name="Rectangle 14"/>
          <p:cNvSpPr/>
          <p:nvPr/>
        </p:nvSpPr>
        <p:spPr>
          <a:xfrm>
            <a:off x="17050" y="1763776"/>
            <a:ext cx="2129641" cy="592470"/>
          </a:xfrm>
          <a:prstGeom prst="rect">
            <a:avLst/>
          </a:prstGeom>
        </p:spPr>
        <p:txBody>
          <a:bodyPr wrap="square">
            <a:spAutoFit/>
          </a:bodyPr>
          <a:lstStyle/>
          <a:p>
            <a:pPr algn="ctr">
              <a:spcAft>
                <a:spcPts val="300"/>
              </a:spcAft>
            </a:pPr>
            <a:r>
              <a:rPr lang="sv-SE" sz="1500" b="1" dirty="0" err="1"/>
              <a:t>Electricity</a:t>
            </a:r>
            <a:r>
              <a:rPr lang="sv-SE" sz="1500" b="1" dirty="0"/>
              <a:t> access</a:t>
            </a:r>
          </a:p>
          <a:p>
            <a:pPr algn="ctr">
              <a:spcAft>
                <a:spcPts val="300"/>
              </a:spcAft>
            </a:pPr>
            <a:r>
              <a:rPr lang="sv-SE" sz="1500" b="1" dirty="0"/>
              <a:t>kWh/HH/</a:t>
            </a:r>
            <a:r>
              <a:rPr lang="sv-SE" sz="1500" b="1" dirty="0" err="1"/>
              <a:t>year</a:t>
            </a:r>
            <a:endParaRPr lang="sv-SE" sz="1500" b="1" dirty="0"/>
          </a:p>
        </p:txBody>
      </p:sp>
    </p:spTree>
    <p:extLst>
      <p:ext uri="{BB962C8B-B14F-4D97-AF65-F5344CB8AC3E}">
        <p14:creationId xmlns:p14="http://schemas.microsoft.com/office/powerpoint/2010/main" val="185720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15</a:t>
            </a:fld>
            <a:endParaRPr lang="en-GB" dirty="0"/>
          </a:p>
        </p:txBody>
      </p:sp>
      <p:sp>
        <p:nvSpPr>
          <p:cNvPr id="9" name="Title 1"/>
          <p:cNvSpPr txBox="1">
            <a:spLocks/>
          </p:cNvSpPr>
          <p:nvPr/>
        </p:nvSpPr>
        <p:spPr>
          <a:xfrm>
            <a:off x="592853" y="223361"/>
            <a:ext cx="11599147" cy="7165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Tier 3 (light appliances)</a:t>
            </a:r>
          </a:p>
        </p:txBody>
      </p:sp>
      <p:pic>
        <p:nvPicPr>
          <p:cNvPr id="14" name="Picture 13"/>
          <p:cNvPicPr>
            <a:picLocks noChangeAspect="1"/>
          </p:cNvPicPr>
          <p:nvPr/>
        </p:nvPicPr>
        <p:blipFill>
          <a:blip r:embed="rId3"/>
          <a:stretch>
            <a:fillRect/>
          </a:stretch>
        </p:blipFill>
        <p:spPr>
          <a:xfrm>
            <a:off x="146805" y="2358105"/>
            <a:ext cx="1981200" cy="3486150"/>
          </a:xfrm>
          <a:prstGeom prst="rect">
            <a:avLst/>
          </a:prstGeom>
        </p:spPr>
      </p:pic>
      <p:pic>
        <p:nvPicPr>
          <p:cNvPr id="17"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09" y="1451978"/>
            <a:ext cx="6305375" cy="4729031"/>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238508387"/>
              </p:ext>
            </p:extLst>
          </p:nvPr>
        </p:nvGraphicFramePr>
        <p:xfrm>
          <a:off x="8739771" y="2187076"/>
          <a:ext cx="3318468" cy="2497455"/>
        </p:xfrm>
        <a:graphic>
          <a:graphicData uri="http://schemas.openxmlformats.org/drawingml/2006/table">
            <a:tbl>
              <a:tblPr>
                <a:tableStyleId>{2D5ABB26-0587-4C30-8999-92F81FD0307C}</a:tableStyleId>
              </a:tblPr>
              <a:tblGrid>
                <a:gridCol w="1416789">
                  <a:extLst>
                    <a:ext uri="{9D8B030D-6E8A-4147-A177-3AD203B41FA5}">
                      <a16:colId xmlns:a16="http://schemas.microsoft.com/office/drawing/2014/main" xmlns="" val="1567953901"/>
                    </a:ext>
                  </a:extLst>
                </a:gridCol>
                <a:gridCol w="1901679">
                  <a:extLst>
                    <a:ext uri="{9D8B030D-6E8A-4147-A177-3AD203B41FA5}">
                      <a16:colId xmlns:a16="http://schemas.microsoft.com/office/drawing/2014/main" xmlns="" val="2220989281"/>
                    </a:ext>
                  </a:extLst>
                </a:gridCol>
              </a:tblGrid>
              <a:tr h="247650">
                <a:tc gridSpan="2">
                  <a:txBody>
                    <a:bodyPr/>
                    <a:lstStyle/>
                    <a:p>
                      <a:pPr algn="ctr" fontAlgn="b">
                        <a:spcAft>
                          <a:spcPts val="1800"/>
                        </a:spcAft>
                      </a:pPr>
                      <a:r>
                        <a:rPr lang="en-US" sz="1700" b="1" u="sng" strike="noStrike" dirty="0">
                          <a:effectLst/>
                        </a:rPr>
                        <a:t>Technology split</a:t>
                      </a:r>
                      <a:endParaRPr lang="en-US" sz="17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sv-SE" sz="1500" b="1" i="0" u="none" strike="noStrike" dirty="0">
                          <a:solidFill>
                            <a:schemeClr val="tx1"/>
                          </a:solidFill>
                          <a:effectLst/>
                          <a:latin typeface="+mn-lt"/>
                        </a:rPr>
                        <a:t>Grid</a:t>
                      </a:r>
                      <a:r>
                        <a:rPr lang="sv-SE" sz="1500" b="1" i="0" u="none" strike="noStrike" baseline="0" dirty="0">
                          <a:solidFill>
                            <a:schemeClr val="tx1"/>
                          </a:solidFill>
                          <a:effectLst/>
                          <a:latin typeface="+mn-lt"/>
                        </a:rPr>
                        <a:t> extension:</a:t>
                      </a:r>
                      <a:endParaRPr lang="en-US" sz="15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67%</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2701304"/>
                  </a:ext>
                </a:extLst>
              </a:tr>
              <a:tr h="247650">
                <a:tc>
                  <a:txBody>
                    <a:bodyPr/>
                    <a:lstStyle/>
                    <a:p>
                      <a:pPr algn="ctr" fontAlgn="b"/>
                      <a:r>
                        <a:rPr lang="sv-SE" sz="1500" b="1" i="0" u="none" strike="noStrike" dirty="0">
                          <a:solidFill>
                            <a:srgbClr val="000000"/>
                          </a:solidFill>
                          <a:effectLst/>
                          <a:latin typeface="Calibri" panose="020F0502020204030204" pitchFamily="34" charset="0"/>
                        </a:rPr>
                        <a:t>Mini-</a:t>
                      </a:r>
                      <a:r>
                        <a:rPr lang="sv-SE" sz="1500" b="1" i="0" u="none" strike="noStrike" dirty="0" err="1">
                          <a:solidFill>
                            <a:srgbClr val="000000"/>
                          </a:solidFill>
                          <a:effectLst/>
                          <a:latin typeface="Calibri" panose="020F0502020204030204" pitchFamily="34" charset="0"/>
                        </a:rPr>
                        <a:t>grid</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3%</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0105067"/>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43%</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44666523"/>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16%</a:t>
                      </a:r>
                    </a:p>
                  </a:txBody>
                  <a:tcPr marL="6350" marR="6350" marT="6350" marB="0" anchor="b"/>
                </a:tc>
                <a:extLst>
                  <a:ext uri="{0D108BD9-81ED-4DB2-BD59-A6C34878D82A}">
                    <a16:rowId xmlns:a16="http://schemas.microsoft.com/office/drawing/2014/main" xmlns="" val="3941360846"/>
                  </a:ext>
                </a:extLst>
              </a:tr>
              <a:tr h="247650">
                <a:tc>
                  <a:txBody>
                    <a:bodyPr/>
                    <a:lstStyle/>
                    <a:p>
                      <a:pPr algn="ctr" fontAlgn="b"/>
                      <a:r>
                        <a:rPr lang="sv-SE" sz="1500" b="0" i="0" u="none" strike="noStrike" dirty="0" err="1">
                          <a:solidFill>
                            <a:srgbClr val="000000"/>
                          </a:solidFill>
                          <a:effectLst/>
                          <a:latin typeface="Calibri" panose="020F0502020204030204" pitchFamily="34" charset="0"/>
                        </a:rPr>
                        <a:t>Wind</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xmlns="" val="327721644"/>
                  </a:ext>
                </a:extLst>
              </a:tr>
              <a:tr h="247650">
                <a:tc>
                  <a:txBody>
                    <a:bodyPr/>
                    <a:lstStyle/>
                    <a:p>
                      <a:pPr algn="ctr" fontAlgn="b"/>
                      <a:r>
                        <a:rPr lang="sv-SE" sz="1500" b="0" i="0" u="none" strike="noStrike" dirty="0">
                          <a:solidFill>
                            <a:srgbClr val="000000"/>
                          </a:solidFill>
                          <a:effectLst/>
                          <a:latin typeface="Calibri" panose="020F0502020204030204" pitchFamily="34" charset="0"/>
                        </a:rPr>
                        <a:t>Hydro</a:t>
                      </a:r>
                      <a:endParaRPr lang="en-US" sz="15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0" i="0" u="none" strike="noStrike">
                          <a:solidFill>
                            <a:srgbClr val="000000"/>
                          </a:solidFill>
                          <a:effectLst/>
                          <a:latin typeface="Calibri" panose="020F0502020204030204" pitchFamily="34" charset="0"/>
                        </a:rPr>
                        <a:t>25%</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2062301"/>
                  </a:ext>
                </a:extLst>
              </a:tr>
              <a:tr h="247650">
                <a:tc>
                  <a:txBody>
                    <a:bodyPr/>
                    <a:lstStyle/>
                    <a:p>
                      <a:pPr algn="ctr" fontAlgn="b"/>
                      <a:r>
                        <a:rPr lang="sv-SE" sz="1500" b="1" i="0" u="none" strike="noStrike" dirty="0" err="1" smtClean="0">
                          <a:solidFill>
                            <a:srgbClr val="000000"/>
                          </a:solidFill>
                          <a:effectLst/>
                          <a:latin typeface="Calibri" panose="020F0502020204030204" pitchFamily="34" charset="0"/>
                        </a:rPr>
                        <a:t>Standalone</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30%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5936385"/>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62%</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134607340"/>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dirty="0">
                          <a:solidFill>
                            <a:srgbClr val="000000"/>
                          </a:solidFill>
                          <a:effectLst/>
                          <a:latin typeface="Calibri" panose="020F0502020204030204" pitchFamily="34" charset="0"/>
                        </a:rPr>
                        <a:t>38%</a:t>
                      </a:r>
                    </a:p>
                  </a:txBody>
                  <a:tcPr marL="6350" marR="6350" marT="6350" marB="0" anchor="b"/>
                </a:tc>
                <a:extLst>
                  <a:ext uri="{0D108BD9-81ED-4DB2-BD59-A6C34878D82A}">
                    <a16:rowId xmlns:a16="http://schemas.microsoft.com/office/drawing/2014/main" xmlns="" val="1535350911"/>
                  </a:ext>
                </a:extLst>
              </a:tr>
            </a:tbl>
          </a:graphicData>
        </a:graphic>
      </p:graphicFrame>
      <p:sp>
        <p:nvSpPr>
          <p:cNvPr id="10" name="Rectangle 14"/>
          <p:cNvSpPr/>
          <p:nvPr/>
        </p:nvSpPr>
        <p:spPr>
          <a:xfrm>
            <a:off x="17050" y="1763776"/>
            <a:ext cx="2129641" cy="592470"/>
          </a:xfrm>
          <a:prstGeom prst="rect">
            <a:avLst/>
          </a:prstGeom>
        </p:spPr>
        <p:txBody>
          <a:bodyPr wrap="square">
            <a:spAutoFit/>
          </a:bodyPr>
          <a:lstStyle/>
          <a:p>
            <a:pPr algn="ctr">
              <a:spcAft>
                <a:spcPts val="300"/>
              </a:spcAft>
            </a:pPr>
            <a:r>
              <a:rPr lang="sv-SE" sz="1500" b="1" dirty="0" err="1"/>
              <a:t>Electricity</a:t>
            </a:r>
            <a:r>
              <a:rPr lang="sv-SE" sz="1500" b="1" dirty="0"/>
              <a:t> access</a:t>
            </a:r>
          </a:p>
          <a:p>
            <a:pPr algn="ctr">
              <a:spcAft>
                <a:spcPts val="300"/>
              </a:spcAft>
            </a:pPr>
            <a:r>
              <a:rPr lang="sv-SE" sz="1500" b="1" dirty="0"/>
              <a:t>kWh/HH/</a:t>
            </a:r>
            <a:r>
              <a:rPr lang="sv-SE" sz="1500" b="1" dirty="0" err="1"/>
              <a:t>year</a:t>
            </a:r>
            <a:endParaRPr lang="sv-SE" sz="1500" b="1" dirty="0"/>
          </a:p>
        </p:txBody>
      </p:sp>
    </p:spTree>
    <p:extLst>
      <p:ext uri="{BB962C8B-B14F-4D97-AF65-F5344CB8AC3E}">
        <p14:creationId xmlns:p14="http://schemas.microsoft.com/office/powerpoint/2010/main" val="272418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16</a:t>
            </a:fld>
            <a:endParaRPr lang="en-GB" dirty="0"/>
          </a:p>
        </p:txBody>
      </p:sp>
      <p:sp>
        <p:nvSpPr>
          <p:cNvPr id="9" name="Title 1"/>
          <p:cNvSpPr txBox="1">
            <a:spLocks/>
          </p:cNvSpPr>
          <p:nvPr/>
        </p:nvSpPr>
        <p:spPr>
          <a:xfrm>
            <a:off x="314849" y="202187"/>
            <a:ext cx="11877151"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Tier 4 (medium appliances)</a:t>
            </a:r>
          </a:p>
        </p:txBody>
      </p:sp>
      <p:pic>
        <p:nvPicPr>
          <p:cNvPr id="13" name="Picture 12"/>
          <p:cNvPicPr>
            <a:picLocks noChangeAspect="1"/>
          </p:cNvPicPr>
          <p:nvPr/>
        </p:nvPicPr>
        <p:blipFill>
          <a:blip r:embed="rId3"/>
          <a:stretch>
            <a:fillRect/>
          </a:stretch>
        </p:blipFill>
        <p:spPr>
          <a:xfrm>
            <a:off x="104687" y="2388249"/>
            <a:ext cx="1999354" cy="3357406"/>
          </a:xfrm>
          <a:prstGeom prst="rect">
            <a:avLst/>
          </a:prstGeom>
        </p:spPr>
      </p:pic>
      <p:pic>
        <p:nvPicPr>
          <p:cNvPr id="17"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081" y="1450051"/>
            <a:ext cx="6321342" cy="474100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948377172"/>
              </p:ext>
            </p:extLst>
          </p:nvPr>
        </p:nvGraphicFramePr>
        <p:xfrm>
          <a:off x="8739771" y="2187076"/>
          <a:ext cx="3318468" cy="2497455"/>
        </p:xfrm>
        <a:graphic>
          <a:graphicData uri="http://schemas.openxmlformats.org/drawingml/2006/table">
            <a:tbl>
              <a:tblPr>
                <a:tableStyleId>{2D5ABB26-0587-4C30-8999-92F81FD0307C}</a:tableStyleId>
              </a:tblPr>
              <a:tblGrid>
                <a:gridCol w="1416789">
                  <a:extLst>
                    <a:ext uri="{9D8B030D-6E8A-4147-A177-3AD203B41FA5}">
                      <a16:colId xmlns:a16="http://schemas.microsoft.com/office/drawing/2014/main" xmlns="" val="1567953901"/>
                    </a:ext>
                  </a:extLst>
                </a:gridCol>
                <a:gridCol w="1901679">
                  <a:extLst>
                    <a:ext uri="{9D8B030D-6E8A-4147-A177-3AD203B41FA5}">
                      <a16:colId xmlns:a16="http://schemas.microsoft.com/office/drawing/2014/main" xmlns="" val="2220989281"/>
                    </a:ext>
                  </a:extLst>
                </a:gridCol>
              </a:tblGrid>
              <a:tr h="247650">
                <a:tc gridSpan="2">
                  <a:txBody>
                    <a:bodyPr/>
                    <a:lstStyle/>
                    <a:p>
                      <a:pPr algn="ctr" fontAlgn="b">
                        <a:spcAft>
                          <a:spcPts val="1800"/>
                        </a:spcAft>
                      </a:pPr>
                      <a:r>
                        <a:rPr lang="en-US" sz="1700" b="1" u="sng" strike="noStrike" dirty="0">
                          <a:effectLst/>
                        </a:rPr>
                        <a:t>Technology split</a:t>
                      </a:r>
                      <a:endParaRPr lang="en-US" sz="17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sv-SE" sz="1500" b="1" i="0" u="none" strike="noStrike" dirty="0">
                          <a:solidFill>
                            <a:schemeClr val="tx1"/>
                          </a:solidFill>
                          <a:effectLst/>
                          <a:latin typeface="+mn-lt"/>
                        </a:rPr>
                        <a:t>Grid</a:t>
                      </a:r>
                      <a:r>
                        <a:rPr lang="sv-SE" sz="1500" b="1" i="0" u="none" strike="noStrike" baseline="0" dirty="0">
                          <a:solidFill>
                            <a:schemeClr val="tx1"/>
                          </a:solidFill>
                          <a:effectLst/>
                          <a:latin typeface="+mn-lt"/>
                        </a:rPr>
                        <a:t> extension:</a:t>
                      </a:r>
                      <a:endParaRPr lang="en-US" sz="15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dirty="0">
                          <a:solidFill>
                            <a:srgbClr val="000000"/>
                          </a:solidFill>
                          <a:effectLst/>
                          <a:latin typeface="Calibri" panose="020F0502020204030204" pitchFamily="34" charset="0"/>
                        </a:rPr>
                        <a:t>77%</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2701304"/>
                  </a:ext>
                </a:extLst>
              </a:tr>
              <a:tr h="247650">
                <a:tc>
                  <a:txBody>
                    <a:bodyPr/>
                    <a:lstStyle/>
                    <a:p>
                      <a:pPr algn="ctr" fontAlgn="b"/>
                      <a:r>
                        <a:rPr lang="sv-SE" sz="1500" b="1" i="0" u="none" strike="noStrike" dirty="0">
                          <a:solidFill>
                            <a:srgbClr val="000000"/>
                          </a:solidFill>
                          <a:effectLst/>
                          <a:latin typeface="Calibri" panose="020F0502020204030204" pitchFamily="34" charset="0"/>
                        </a:rPr>
                        <a:t>Mini-</a:t>
                      </a:r>
                      <a:r>
                        <a:rPr lang="sv-SE" sz="1500" b="1" i="0" u="none" strike="noStrike" dirty="0" err="1">
                          <a:solidFill>
                            <a:srgbClr val="000000"/>
                          </a:solidFill>
                          <a:effectLst/>
                          <a:latin typeface="Calibri" panose="020F0502020204030204" pitchFamily="34" charset="0"/>
                        </a:rPr>
                        <a:t>grid</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8%</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0105067"/>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50%</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44666523"/>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26%</a:t>
                      </a:r>
                    </a:p>
                  </a:txBody>
                  <a:tcPr marL="6350" marR="6350" marT="6350" marB="0" anchor="b"/>
                </a:tc>
                <a:extLst>
                  <a:ext uri="{0D108BD9-81ED-4DB2-BD59-A6C34878D82A}">
                    <a16:rowId xmlns:a16="http://schemas.microsoft.com/office/drawing/2014/main" xmlns="" val="3941360846"/>
                  </a:ext>
                </a:extLst>
              </a:tr>
              <a:tr h="247650">
                <a:tc>
                  <a:txBody>
                    <a:bodyPr/>
                    <a:lstStyle/>
                    <a:p>
                      <a:pPr algn="ctr" fontAlgn="b"/>
                      <a:r>
                        <a:rPr lang="sv-SE" sz="1500" b="0" i="0" u="none" strike="noStrike" dirty="0" err="1">
                          <a:solidFill>
                            <a:srgbClr val="000000"/>
                          </a:solidFill>
                          <a:effectLst/>
                          <a:latin typeface="Calibri" panose="020F0502020204030204" pitchFamily="34" charset="0"/>
                        </a:rPr>
                        <a:t>Wind</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11%</a:t>
                      </a:r>
                    </a:p>
                  </a:txBody>
                  <a:tcPr marL="6350" marR="6350" marT="6350" marB="0" anchor="b"/>
                </a:tc>
                <a:extLst>
                  <a:ext uri="{0D108BD9-81ED-4DB2-BD59-A6C34878D82A}">
                    <a16:rowId xmlns:a16="http://schemas.microsoft.com/office/drawing/2014/main" xmlns="" val="327721644"/>
                  </a:ext>
                </a:extLst>
              </a:tr>
              <a:tr h="247650">
                <a:tc>
                  <a:txBody>
                    <a:bodyPr/>
                    <a:lstStyle/>
                    <a:p>
                      <a:pPr algn="ctr" fontAlgn="b"/>
                      <a:r>
                        <a:rPr lang="sv-SE" sz="1500" b="0" i="0" u="none" strike="noStrike" dirty="0">
                          <a:solidFill>
                            <a:srgbClr val="000000"/>
                          </a:solidFill>
                          <a:effectLst/>
                          <a:latin typeface="Calibri" panose="020F0502020204030204" pitchFamily="34" charset="0"/>
                        </a:rPr>
                        <a:t>Hydro</a:t>
                      </a:r>
                      <a:endParaRPr lang="en-US" sz="15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0" i="0" u="none" strike="noStrike">
                          <a:solidFill>
                            <a:srgbClr val="000000"/>
                          </a:solidFill>
                          <a:effectLst/>
                          <a:latin typeface="Calibri" panose="020F0502020204030204" pitchFamily="34" charset="0"/>
                        </a:rPr>
                        <a:t>14%</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2062301"/>
                  </a:ext>
                </a:extLst>
              </a:tr>
              <a:tr h="247650">
                <a:tc>
                  <a:txBody>
                    <a:bodyPr/>
                    <a:lstStyle/>
                    <a:p>
                      <a:pPr algn="ctr" fontAlgn="b"/>
                      <a:r>
                        <a:rPr lang="sv-SE" sz="1500" b="1" i="0" u="none" strike="noStrike" dirty="0" err="1" smtClean="0">
                          <a:solidFill>
                            <a:srgbClr val="000000"/>
                          </a:solidFill>
                          <a:effectLst/>
                          <a:latin typeface="Calibri" panose="020F0502020204030204" pitchFamily="34" charset="0"/>
                        </a:rPr>
                        <a:t>Standalone</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15%</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5936385"/>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66%</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134607340"/>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dirty="0">
                          <a:solidFill>
                            <a:srgbClr val="000000"/>
                          </a:solidFill>
                          <a:effectLst/>
                          <a:latin typeface="Calibri" panose="020F0502020204030204" pitchFamily="34" charset="0"/>
                        </a:rPr>
                        <a:t>34%</a:t>
                      </a:r>
                    </a:p>
                  </a:txBody>
                  <a:tcPr marL="6350" marR="6350" marT="6350" marB="0" anchor="b"/>
                </a:tc>
                <a:extLst>
                  <a:ext uri="{0D108BD9-81ED-4DB2-BD59-A6C34878D82A}">
                    <a16:rowId xmlns:a16="http://schemas.microsoft.com/office/drawing/2014/main" xmlns="" val="1535350911"/>
                  </a:ext>
                </a:extLst>
              </a:tr>
            </a:tbl>
          </a:graphicData>
        </a:graphic>
      </p:graphicFrame>
      <p:sp>
        <p:nvSpPr>
          <p:cNvPr id="10" name="Rectangle 14"/>
          <p:cNvSpPr/>
          <p:nvPr/>
        </p:nvSpPr>
        <p:spPr>
          <a:xfrm>
            <a:off x="17050" y="1763776"/>
            <a:ext cx="2129641" cy="592470"/>
          </a:xfrm>
          <a:prstGeom prst="rect">
            <a:avLst/>
          </a:prstGeom>
        </p:spPr>
        <p:txBody>
          <a:bodyPr wrap="square">
            <a:spAutoFit/>
          </a:bodyPr>
          <a:lstStyle/>
          <a:p>
            <a:pPr algn="ctr">
              <a:spcAft>
                <a:spcPts val="300"/>
              </a:spcAft>
            </a:pPr>
            <a:r>
              <a:rPr lang="sv-SE" sz="1500" b="1" dirty="0" err="1"/>
              <a:t>Electricity</a:t>
            </a:r>
            <a:r>
              <a:rPr lang="sv-SE" sz="1500" b="1" dirty="0"/>
              <a:t> access</a:t>
            </a:r>
          </a:p>
          <a:p>
            <a:pPr algn="ctr">
              <a:spcAft>
                <a:spcPts val="300"/>
              </a:spcAft>
            </a:pPr>
            <a:r>
              <a:rPr lang="sv-SE" sz="1500" b="1" dirty="0"/>
              <a:t>kWh/HH/</a:t>
            </a:r>
            <a:r>
              <a:rPr lang="sv-SE" sz="1500" b="1" dirty="0" err="1"/>
              <a:t>year</a:t>
            </a:r>
            <a:endParaRPr lang="sv-SE" sz="1500" b="1" dirty="0"/>
          </a:p>
        </p:txBody>
      </p:sp>
    </p:spTree>
    <p:extLst>
      <p:ext uri="{BB962C8B-B14F-4D97-AF65-F5344CB8AC3E}">
        <p14:creationId xmlns:p14="http://schemas.microsoft.com/office/powerpoint/2010/main" val="316826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17</a:t>
            </a:fld>
            <a:endParaRPr lang="en-GB" dirty="0"/>
          </a:p>
        </p:txBody>
      </p:sp>
      <p:sp>
        <p:nvSpPr>
          <p:cNvPr id="9" name="Title 1"/>
          <p:cNvSpPr txBox="1">
            <a:spLocks/>
          </p:cNvSpPr>
          <p:nvPr/>
        </p:nvSpPr>
        <p:spPr>
          <a:xfrm>
            <a:off x="602900" y="257383"/>
            <a:ext cx="11706329"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Tier 5 (heavy appliances)</a:t>
            </a:r>
          </a:p>
        </p:txBody>
      </p:sp>
      <p:pic>
        <p:nvPicPr>
          <p:cNvPr id="13" name="Picture 12"/>
          <p:cNvPicPr>
            <a:picLocks noChangeAspect="1"/>
          </p:cNvPicPr>
          <p:nvPr/>
        </p:nvPicPr>
        <p:blipFill>
          <a:blip r:embed="rId3"/>
          <a:stretch>
            <a:fillRect/>
          </a:stretch>
        </p:blipFill>
        <p:spPr>
          <a:xfrm>
            <a:off x="118843" y="2351773"/>
            <a:ext cx="1963704" cy="3576746"/>
          </a:xfrm>
          <a:prstGeom prst="rect">
            <a:avLst/>
          </a:prstGeom>
        </p:spPr>
      </p:pic>
      <p:pic>
        <p:nvPicPr>
          <p:cNvPr id="1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09" y="1462026"/>
            <a:ext cx="6291977" cy="4718983"/>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313131370"/>
              </p:ext>
            </p:extLst>
          </p:nvPr>
        </p:nvGraphicFramePr>
        <p:xfrm>
          <a:off x="8739771" y="2187076"/>
          <a:ext cx="3318468" cy="2497455"/>
        </p:xfrm>
        <a:graphic>
          <a:graphicData uri="http://schemas.openxmlformats.org/drawingml/2006/table">
            <a:tbl>
              <a:tblPr>
                <a:tableStyleId>{2D5ABB26-0587-4C30-8999-92F81FD0307C}</a:tableStyleId>
              </a:tblPr>
              <a:tblGrid>
                <a:gridCol w="1416789">
                  <a:extLst>
                    <a:ext uri="{9D8B030D-6E8A-4147-A177-3AD203B41FA5}">
                      <a16:colId xmlns:a16="http://schemas.microsoft.com/office/drawing/2014/main" xmlns="" val="1567953901"/>
                    </a:ext>
                  </a:extLst>
                </a:gridCol>
                <a:gridCol w="1901679">
                  <a:extLst>
                    <a:ext uri="{9D8B030D-6E8A-4147-A177-3AD203B41FA5}">
                      <a16:colId xmlns:a16="http://schemas.microsoft.com/office/drawing/2014/main" xmlns="" val="2220989281"/>
                    </a:ext>
                  </a:extLst>
                </a:gridCol>
              </a:tblGrid>
              <a:tr h="247650">
                <a:tc gridSpan="2">
                  <a:txBody>
                    <a:bodyPr/>
                    <a:lstStyle/>
                    <a:p>
                      <a:pPr algn="ctr" fontAlgn="b">
                        <a:spcAft>
                          <a:spcPts val="1800"/>
                        </a:spcAft>
                      </a:pPr>
                      <a:r>
                        <a:rPr lang="en-US" sz="1700" b="1" u="sng" strike="noStrike" dirty="0">
                          <a:effectLst/>
                        </a:rPr>
                        <a:t>Technology split</a:t>
                      </a:r>
                      <a:endParaRPr lang="en-US" sz="17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sv-SE" sz="1500" b="1" i="0" u="none" strike="noStrike" dirty="0">
                          <a:solidFill>
                            <a:schemeClr val="tx1"/>
                          </a:solidFill>
                          <a:effectLst/>
                          <a:latin typeface="+mn-lt"/>
                        </a:rPr>
                        <a:t>Grid</a:t>
                      </a:r>
                      <a:r>
                        <a:rPr lang="sv-SE" sz="1500" b="1" i="0" u="none" strike="noStrike" baseline="0" dirty="0">
                          <a:solidFill>
                            <a:schemeClr val="tx1"/>
                          </a:solidFill>
                          <a:effectLst/>
                          <a:latin typeface="+mn-lt"/>
                        </a:rPr>
                        <a:t> extension:</a:t>
                      </a:r>
                      <a:endParaRPr lang="en-US" sz="15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dirty="0">
                          <a:solidFill>
                            <a:srgbClr val="000000"/>
                          </a:solidFill>
                          <a:effectLst/>
                          <a:latin typeface="Calibri" panose="020F0502020204030204" pitchFamily="34" charset="0"/>
                        </a:rPr>
                        <a:t>78%</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2701304"/>
                  </a:ext>
                </a:extLst>
              </a:tr>
              <a:tr h="247650">
                <a:tc>
                  <a:txBody>
                    <a:bodyPr/>
                    <a:lstStyle/>
                    <a:p>
                      <a:pPr algn="ctr" fontAlgn="b"/>
                      <a:r>
                        <a:rPr lang="sv-SE" sz="1500" b="1" i="0" u="none" strike="noStrike" dirty="0">
                          <a:solidFill>
                            <a:srgbClr val="000000"/>
                          </a:solidFill>
                          <a:effectLst/>
                          <a:latin typeface="Calibri" panose="020F0502020204030204" pitchFamily="34" charset="0"/>
                        </a:rPr>
                        <a:t>Mini-</a:t>
                      </a:r>
                      <a:r>
                        <a:rPr lang="sv-SE" sz="1500" b="1" i="0" u="none" strike="noStrike" dirty="0" err="1">
                          <a:solidFill>
                            <a:srgbClr val="000000"/>
                          </a:solidFill>
                          <a:effectLst/>
                          <a:latin typeface="Calibri" panose="020F0502020204030204" pitchFamily="34" charset="0"/>
                        </a:rPr>
                        <a:t>grid</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dirty="0">
                          <a:solidFill>
                            <a:srgbClr val="000000"/>
                          </a:solidFill>
                          <a:effectLst/>
                          <a:latin typeface="Calibri" panose="020F0502020204030204" pitchFamily="34" charset="0"/>
                        </a:rPr>
                        <a:t>10%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0105067"/>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52%</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544666523"/>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27%</a:t>
                      </a:r>
                    </a:p>
                  </a:txBody>
                  <a:tcPr marL="6350" marR="6350" marT="6350" marB="0" anchor="b"/>
                </a:tc>
                <a:extLst>
                  <a:ext uri="{0D108BD9-81ED-4DB2-BD59-A6C34878D82A}">
                    <a16:rowId xmlns:a16="http://schemas.microsoft.com/office/drawing/2014/main" xmlns="" val="3941360846"/>
                  </a:ext>
                </a:extLst>
              </a:tr>
              <a:tr h="247650">
                <a:tc>
                  <a:txBody>
                    <a:bodyPr/>
                    <a:lstStyle/>
                    <a:p>
                      <a:pPr algn="ctr" fontAlgn="b"/>
                      <a:r>
                        <a:rPr lang="sv-SE" sz="1500" b="0" i="0" u="none" strike="noStrike" dirty="0" err="1">
                          <a:solidFill>
                            <a:srgbClr val="000000"/>
                          </a:solidFill>
                          <a:effectLst/>
                          <a:latin typeface="Calibri" panose="020F0502020204030204" pitchFamily="34" charset="0"/>
                        </a:rPr>
                        <a:t>Wind</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a:solidFill>
                            <a:srgbClr val="000000"/>
                          </a:solidFill>
                          <a:effectLst/>
                          <a:latin typeface="Calibri" panose="020F0502020204030204" pitchFamily="34" charset="0"/>
                        </a:rPr>
                        <a:t>11%</a:t>
                      </a:r>
                    </a:p>
                  </a:txBody>
                  <a:tcPr marL="6350" marR="6350" marT="6350" marB="0" anchor="b"/>
                </a:tc>
                <a:extLst>
                  <a:ext uri="{0D108BD9-81ED-4DB2-BD59-A6C34878D82A}">
                    <a16:rowId xmlns:a16="http://schemas.microsoft.com/office/drawing/2014/main" xmlns="" val="327721644"/>
                  </a:ext>
                </a:extLst>
              </a:tr>
              <a:tr h="247650">
                <a:tc>
                  <a:txBody>
                    <a:bodyPr/>
                    <a:lstStyle/>
                    <a:p>
                      <a:pPr algn="ctr" fontAlgn="b"/>
                      <a:r>
                        <a:rPr lang="sv-SE" sz="1500" b="0" i="0" u="none" strike="noStrike" dirty="0">
                          <a:solidFill>
                            <a:srgbClr val="000000"/>
                          </a:solidFill>
                          <a:effectLst/>
                          <a:latin typeface="Calibri" panose="020F0502020204030204" pitchFamily="34" charset="0"/>
                        </a:rPr>
                        <a:t>Hydro</a:t>
                      </a:r>
                      <a:endParaRPr lang="en-US" sz="15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rtl="0" fontAlgn="b"/>
                      <a:r>
                        <a:rPr lang="en-GB" sz="1500" b="0" i="0" u="none" strike="noStrike">
                          <a:solidFill>
                            <a:srgbClr val="000000"/>
                          </a:solidFill>
                          <a:effectLst/>
                          <a:latin typeface="Calibri" panose="020F0502020204030204" pitchFamily="34" charset="0"/>
                        </a:rPr>
                        <a:t>10%</a:t>
                      </a: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2062301"/>
                  </a:ext>
                </a:extLst>
              </a:tr>
              <a:tr h="247650">
                <a:tc>
                  <a:txBody>
                    <a:bodyPr/>
                    <a:lstStyle/>
                    <a:p>
                      <a:pPr algn="ctr" fontAlgn="b"/>
                      <a:r>
                        <a:rPr lang="sv-SE" sz="1500" b="1" i="0" u="none" strike="noStrike" dirty="0" err="1" smtClean="0">
                          <a:solidFill>
                            <a:srgbClr val="000000"/>
                          </a:solidFill>
                          <a:effectLst/>
                          <a:latin typeface="Calibri" panose="020F0502020204030204" pitchFamily="34" charset="0"/>
                        </a:rPr>
                        <a:t>Standalone</a:t>
                      </a:r>
                      <a:r>
                        <a:rPr lang="sv-SE" sz="1500" b="1" i="0" u="none" strike="noStrike" dirty="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500" b="1" i="0" u="none" strike="noStrike">
                          <a:solidFill>
                            <a:srgbClr val="000000"/>
                          </a:solidFill>
                          <a:effectLst/>
                          <a:latin typeface="Calibri" panose="020F0502020204030204" pitchFamily="34" charset="0"/>
                        </a:rPr>
                        <a:t>12%</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5936385"/>
                  </a:ext>
                </a:extLst>
              </a:tr>
              <a:tr h="247650">
                <a:tc>
                  <a:txBody>
                    <a:bodyPr/>
                    <a:lstStyle/>
                    <a:p>
                      <a:pPr algn="ctr" fontAlgn="b"/>
                      <a:r>
                        <a:rPr lang="sv-SE" sz="1500" b="0" i="0" u="none" strike="noStrike" dirty="0">
                          <a:solidFill>
                            <a:srgbClr val="000000"/>
                          </a:solidFill>
                          <a:effectLst/>
                          <a:latin typeface="Calibri" panose="020F0502020204030204" pitchFamily="34" charset="0"/>
                        </a:rPr>
                        <a:t>PV</a:t>
                      </a:r>
                      <a:endParaRPr lang="en-US" sz="15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rtl="0" fontAlgn="b"/>
                      <a:r>
                        <a:rPr lang="en-GB" sz="1500" b="0" i="0" u="none" strike="noStrike">
                          <a:solidFill>
                            <a:srgbClr val="000000"/>
                          </a:solidFill>
                          <a:effectLst/>
                          <a:latin typeface="Calibri" panose="020F0502020204030204" pitchFamily="34" charset="0"/>
                        </a:rPr>
                        <a:t>65%</a:t>
                      </a: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134607340"/>
                  </a:ext>
                </a:extLst>
              </a:tr>
              <a:tr h="247650">
                <a:tc>
                  <a:txBody>
                    <a:bodyPr/>
                    <a:lstStyle/>
                    <a:p>
                      <a:pPr algn="ctr" fontAlgn="b"/>
                      <a:r>
                        <a:rPr lang="sv-SE" sz="1500" b="0" i="0" u="none" strike="noStrike" dirty="0">
                          <a:solidFill>
                            <a:srgbClr val="000000"/>
                          </a:solidFill>
                          <a:effectLst/>
                          <a:latin typeface="Calibri" panose="020F0502020204030204" pitchFamily="34" charset="0"/>
                        </a:rPr>
                        <a:t>Diesel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GB" sz="1500" b="0" i="0" u="none" strike="noStrike" dirty="0">
                          <a:solidFill>
                            <a:srgbClr val="000000"/>
                          </a:solidFill>
                          <a:effectLst/>
                          <a:latin typeface="Calibri" panose="020F0502020204030204" pitchFamily="34" charset="0"/>
                        </a:rPr>
                        <a:t>35%</a:t>
                      </a:r>
                    </a:p>
                  </a:txBody>
                  <a:tcPr marL="6350" marR="6350" marT="6350" marB="0" anchor="b"/>
                </a:tc>
                <a:extLst>
                  <a:ext uri="{0D108BD9-81ED-4DB2-BD59-A6C34878D82A}">
                    <a16:rowId xmlns:a16="http://schemas.microsoft.com/office/drawing/2014/main" xmlns="" val="1535350911"/>
                  </a:ext>
                </a:extLst>
              </a:tr>
            </a:tbl>
          </a:graphicData>
        </a:graphic>
      </p:graphicFrame>
      <p:sp>
        <p:nvSpPr>
          <p:cNvPr id="10" name="Rectangle 14"/>
          <p:cNvSpPr/>
          <p:nvPr/>
        </p:nvSpPr>
        <p:spPr>
          <a:xfrm>
            <a:off x="17050" y="1763776"/>
            <a:ext cx="2129641" cy="592470"/>
          </a:xfrm>
          <a:prstGeom prst="rect">
            <a:avLst/>
          </a:prstGeom>
        </p:spPr>
        <p:txBody>
          <a:bodyPr wrap="square">
            <a:spAutoFit/>
          </a:bodyPr>
          <a:lstStyle/>
          <a:p>
            <a:pPr algn="ctr">
              <a:spcAft>
                <a:spcPts val="300"/>
              </a:spcAft>
            </a:pPr>
            <a:r>
              <a:rPr lang="sv-SE" sz="1500" b="1" dirty="0" err="1"/>
              <a:t>Electricity</a:t>
            </a:r>
            <a:r>
              <a:rPr lang="sv-SE" sz="1500" b="1" dirty="0"/>
              <a:t> access</a:t>
            </a:r>
          </a:p>
          <a:p>
            <a:pPr algn="ctr">
              <a:spcAft>
                <a:spcPts val="300"/>
              </a:spcAft>
            </a:pPr>
            <a:r>
              <a:rPr lang="sv-SE" sz="1500" b="1" dirty="0"/>
              <a:t>kWh/HH/</a:t>
            </a:r>
            <a:r>
              <a:rPr lang="sv-SE" sz="1500" b="1" dirty="0" err="1"/>
              <a:t>year</a:t>
            </a:r>
            <a:endParaRPr lang="sv-SE" sz="1500" b="1" dirty="0"/>
          </a:p>
        </p:txBody>
      </p:sp>
    </p:spTree>
    <p:extLst>
      <p:ext uri="{BB962C8B-B14F-4D97-AF65-F5344CB8AC3E}">
        <p14:creationId xmlns:p14="http://schemas.microsoft.com/office/powerpoint/2010/main" val="196443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18</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2472" y="1980916"/>
            <a:ext cx="4718400" cy="3538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472" y="2007032"/>
            <a:ext cx="4718400" cy="3538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6760" y="1948936"/>
            <a:ext cx="4718400" cy="35388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3300" y="1948936"/>
            <a:ext cx="4718400" cy="3538800"/>
          </a:xfrm>
          <a:prstGeom prst="rect">
            <a:avLst/>
          </a:prstGeom>
        </p:spPr>
      </p:pic>
      <p:pic>
        <p:nvPicPr>
          <p:cNvPr id="22" name="Picture 21"/>
          <p:cNvPicPr>
            <a:picLocks noChangeAspect="1"/>
          </p:cNvPicPr>
          <p:nvPr/>
        </p:nvPicPr>
        <p:blipFill>
          <a:blip r:embed="rId7"/>
          <a:stretch>
            <a:fillRect/>
          </a:stretch>
        </p:blipFill>
        <p:spPr>
          <a:xfrm>
            <a:off x="2230367" y="2005409"/>
            <a:ext cx="6165491" cy="3540423"/>
          </a:xfrm>
          <a:prstGeom prst="rect">
            <a:avLst/>
          </a:prstGeom>
        </p:spPr>
      </p:pic>
      <p:sp>
        <p:nvSpPr>
          <p:cNvPr id="23" name="Title 1"/>
          <p:cNvSpPr txBox="1">
            <a:spLocks/>
          </p:cNvSpPr>
          <p:nvPr/>
        </p:nvSpPr>
        <p:spPr>
          <a:xfrm>
            <a:off x="2562472" y="1044066"/>
            <a:ext cx="8779747" cy="50052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t>Investment needs and </a:t>
            </a:r>
            <a:r>
              <a:rPr lang="en-GB" sz="2800" dirty="0" smtClean="0"/>
              <a:t>access </a:t>
            </a:r>
            <a:r>
              <a:rPr lang="en-GB" sz="2800" dirty="0"/>
              <a:t>t</a:t>
            </a:r>
            <a:r>
              <a:rPr lang="en-GB" sz="2800" dirty="0" smtClean="0"/>
              <a:t>ype</a:t>
            </a:r>
            <a:endParaRPr lang="en-GB" sz="2800" dirty="0"/>
          </a:p>
        </p:txBody>
      </p:sp>
      <p:sp>
        <p:nvSpPr>
          <p:cNvPr id="25" name="Title 1"/>
          <p:cNvSpPr txBox="1">
            <a:spLocks/>
          </p:cNvSpPr>
          <p:nvPr/>
        </p:nvSpPr>
        <p:spPr>
          <a:xfrm>
            <a:off x="602900" y="257383"/>
            <a:ext cx="11706329"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summary</a:t>
            </a:r>
            <a:endParaRPr lang="en-GB" sz="4400" dirty="0"/>
          </a:p>
        </p:txBody>
      </p:sp>
    </p:spTree>
    <p:extLst>
      <p:ext uri="{BB962C8B-B14F-4D97-AF65-F5344CB8AC3E}">
        <p14:creationId xmlns:p14="http://schemas.microsoft.com/office/powerpoint/2010/main" val="36825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19</a:t>
            </a:fld>
            <a:endParaRPr lang="en-GB" dirty="0"/>
          </a:p>
        </p:txBody>
      </p:sp>
      <p:sp>
        <p:nvSpPr>
          <p:cNvPr id="9" name="Title 1"/>
          <p:cNvSpPr txBox="1">
            <a:spLocks/>
          </p:cNvSpPr>
          <p:nvPr/>
        </p:nvSpPr>
        <p:spPr>
          <a:xfrm>
            <a:off x="1772133" y="257383"/>
            <a:ext cx="8676011"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a:t>
            </a:r>
            <a:r>
              <a:rPr lang="en-GB" sz="4400" dirty="0" smtClean="0"/>
              <a:t>interpretation</a:t>
            </a:r>
            <a:endParaRPr lang="en-GB" sz="4400" dirty="0"/>
          </a:p>
        </p:txBody>
      </p:sp>
      <p:sp>
        <p:nvSpPr>
          <p:cNvPr id="11" name="Title 1"/>
          <p:cNvSpPr txBox="1">
            <a:spLocks/>
          </p:cNvSpPr>
          <p:nvPr/>
        </p:nvSpPr>
        <p:spPr>
          <a:xfrm>
            <a:off x="888962" y="1543987"/>
            <a:ext cx="10770387" cy="55013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10000"/>
              </a:lnSpc>
              <a:spcAft>
                <a:spcPts val="600"/>
              </a:spcAft>
              <a:buFont typeface="Wingdings" panose="05000000000000000000" pitchFamily="2" charset="2"/>
              <a:buChar char="Ø"/>
            </a:pPr>
            <a:r>
              <a:rPr lang="en-GB" sz="2400" b="1" dirty="0">
                <a:latin typeface="+mn-lt"/>
              </a:rPr>
              <a:t>Grid extension </a:t>
            </a:r>
            <a:r>
              <a:rPr lang="en-GB" sz="2400" dirty="0">
                <a:latin typeface="+mn-lt"/>
              </a:rPr>
              <a:t>is favourable in areas with high population density and </a:t>
            </a:r>
            <a:r>
              <a:rPr lang="en-GB" sz="2400" dirty="0" smtClean="0">
                <a:latin typeface="+mn-lt"/>
              </a:rPr>
              <a:t>proximity </a:t>
            </a:r>
            <a:r>
              <a:rPr lang="en-GB" sz="2400" dirty="0">
                <a:latin typeface="+mn-lt"/>
              </a:rPr>
              <a:t>(&lt;50 km) to the grid network. </a:t>
            </a:r>
          </a:p>
          <a:p>
            <a:pPr marL="342900" indent="-342900" algn="l">
              <a:lnSpc>
                <a:spcPct val="110000"/>
              </a:lnSpc>
              <a:spcAft>
                <a:spcPts val="600"/>
              </a:spcAft>
              <a:buFont typeface="Wingdings" panose="05000000000000000000" pitchFamily="2" charset="2"/>
              <a:buChar char="Ø"/>
            </a:pPr>
            <a:r>
              <a:rPr lang="en-GB" sz="2400" dirty="0">
                <a:latin typeface="+mn-lt"/>
              </a:rPr>
              <a:t>The </a:t>
            </a:r>
            <a:r>
              <a:rPr lang="en-GB" sz="2400" b="1" dirty="0">
                <a:latin typeface="+mn-lt"/>
              </a:rPr>
              <a:t>diesel </a:t>
            </a:r>
            <a:r>
              <a:rPr lang="en-GB" sz="2400" b="1" dirty="0" smtClean="0">
                <a:latin typeface="+mn-lt"/>
              </a:rPr>
              <a:t>price </a:t>
            </a:r>
            <a:r>
              <a:rPr lang="en-GB" sz="2400" dirty="0" smtClean="0">
                <a:latin typeface="+mn-lt"/>
              </a:rPr>
              <a:t>significantly affects the </a:t>
            </a:r>
            <a:r>
              <a:rPr lang="en-GB" sz="2400" dirty="0">
                <a:latin typeface="+mn-lt"/>
              </a:rPr>
              <a:t>electrification mix. Lower prices favour diesel </a:t>
            </a:r>
            <a:r>
              <a:rPr lang="en-GB" sz="2400" dirty="0" err="1">
                <a:latin typeface="+mn-lt"/>
              </a:rPr>
              <a:t>gensets</a:t>
            </a:r>
            <a:r>
              <a:rPr lang="en-GB" sz="2400" dirty="0">
                <a:latin typeface="+mn-lt"/>
              </a:rPr>
              <a:t> while higher prices favour mainly PV systems.</a:t>
            </a:r>
          </a:p>
          <a:p>
            <a:pPr marL="342900" indent="-342900" algn="l">
              <a:lnSpc>
                <a:spcPct val="110000"/>
              </a:lnSpc>
              <a:spcAft>
                <a:spcPts val="600"/>
              </a:spcAft>
              <a:buFont typeface="Wingdings" panose="05000000000000000000" pitchFamily="2" charset="2"/>
              <a:buChar char="Ø"/>
            </a:pPr>
            <a:r>
              <a:rPr lang="en-GB" sz="2400" b="1" dirty="0">
                <a:latin typeface="+mn-lt"/>
              </a:rPr>
              <a:t>Hydro</a:t>
            </a:r>
            <a:r>
              <a:rPr lang="en-GB" sz="2400" dirty="0">
                <a:latin typeface="+mn-lt"/>
              </a:rPr>
              <a:t> and </a:t>
            </a:r>
            <a:r>
              <a:rPr lang="en-GB" sz="2400" b="1" dirty="0" smtClean="0">
                <a:latin typeface="+mn-lt"/>
              </a:rPr>
              <a:t>wind</a:t>
            </a:r>
            <a:r>
              <a:rPr lang="en-GB" sz="2400" dirty="0">
                <a:latin typeface="+mn-lt"/>
              </a:rPr>
              <a:t>-</a:t>
            </a:r>
            <a:r>
              <a:rPr lang="en-GB" sz="2400" dirty="0" smtClean="0">
                <a:latin typeface="+mn-lt"/>
              </a:rPr>
              <a:t>based </a:t>
            </a:r>
            <a:r>
              <a:rPr lang="en-GB" sz="2400" dirty="0">
                <a:latin typeface="+mn-lt"/>
              </a:rPr>
              <a:t>mini-grid </a:t>
            </a:r>
            <a:r>
              <a:rPr lang="en-GB" sz="2400" dirty="0" smtClean="0">
                <a:latin typeface="+mn-lt"/>
              </a:rPr>
              <a:t>solutions usually appear in </a:t>
            </a:r>
            <a:r>
              <a:rPr lang="en-GB" sz="2400" dirty="0">
                <a:latin typeface="+mn-lt"/>
              </a:rPr>
              <a:t>areas where these resources are available and are little affected by diesel prices.</a:t>
            </a:r>
          </a:p>
          <a:p>
            <a:pPr marL="342900" indent="-342900" algn="l">
              <a:lnSpc>
                <a:spcPct val="110000"/>
              </a:lnSpc>
              <a:spcAft>
                <a:spcPts val="600"/>
              </a:spcAft>
              <a:buFont typeface="Wingdings" panose="05000000000000000000" pitchFamily="2" charset="2"/>
              <a:buChar char="Ø"/>
            </a:pPr>
            <a:r>
              <a:rPr lang="en-GB" sz="2400" dirty="0">
                <a:latin typeface="+mn-lt"/>
              </a:rPr>
              <a:t>Increased electricity demand (Tier 1 → Tier 5) moves </a:t>
            </a:r>
            <a:r>
              <a:rPr lang="en-GB" sz="2400" dirty="0" smtClean="0">
                <a:latin typeface="+mn-lt"/>
              </a:rPr>
              <a:t>the least-cost </a:t>
            </a:r>
            <a:r>
              <a:rPr lang="en-GB" sz="2400" dirty="0">
                <a:latin typeface="+mn-lt"/>
              </a:rPr>
              <a:t>option from </a:t>
            </a:r>
            <a:r>
              <a:rPr lang="en-GB" sz="2400" b="1" dirty="0" smtClean="0">
                <a:latin typeface="+mn-lt"/>
              </a:rPr>
              <a:t>standalone</a:t>
            </a:r>
            <a:r>
              <a:rPr lang="en-GB" sz="2400" dirty="0" smtClean="0">
                <a:latin typeface="+mn-lt"/>
              </a:rPr>
              <a:t> </a:t>
            </a:r>
            <a:r>
              <a:rPr lang="en-GB" sz="2400" dirty="0">
                <a:latin typeface="+mn-lt"/>
              </a:rPr>
              <a:t>→ </a:t>
            </a:r>
            <a:r>
              <a:rPr lang="en-GB" sz="2400" b="1" dirty="0" smtClean="0">
                <a:latin typeface="+mn-lt"/>
              </a:rPr>
              <a:t>mini-grid</a:t>
            </a:r>
            <a:r>
              <a:rPr lang="en-GB" sz="2400" dirty="0" smtClean="0">
                <a:latin typeface="+mn-lt"/>
              </a:rPr>
              <a:t> </a:t>
            </a:r>
            <a:r>
              <a:rPr lang="en-GB" sz="2400" dirty="0">
                <a:latin typeface="+mn-lt"/>
              </a:rPr>
              <a:t>→ </a:t>
            </a:r>
            <a:r>
              <a:rPr lang="en-GB" sz="2400" b="1" dirty="0">
                <a:latin typeface="+mn-lt"/>
              </a:rPr>
              <a:t>g</a:t>
            </a:r>
            <a:r>
              <a:rPr lang="en-GB" sz="2400" b="1" dirty="0" smtClean="0">
                <a:latin typeface="+mn-lt"/>
              </a:rPr>
              <a:t>rid</a:t>
            </a:r>
            <a:r>
              <a:rPr lang="en-GB" sz="2400" dirty="0">
                <a:latin typeface="+mn-lt"/>
              </a:rPr>
              <a:t>.</a:t>
            </a:r>
          </a:p>
          <a:p>
            <a:pPr marL="342900" indent="-342900" algn="l">
              <a:lnSpc>
                <a:spcPct val="110000"/>
              </a:lnSpc>
              <a:spcAft>
                <a:spcPts val="600"/>
              </a:spcAft>
              <a:buFont typeface="Wingdings" panose="05000000000000000000" pitchFamily="2" charset="2"/>
              <a:buChar char="Ø"/>
            </a:pPr>
            <a:r>
              <a:rPr lang="en-GB" sz="2400" dirty="0">
                <a:latin typeface="+mn-lt"/>
              </a:rPr>
              <a:t>The </a:t>
            </a:r>
            <a:r>
              <a:rPr lang="en-GB" sz="2400" b="1" dirty="0">
                <a:latin typeface="+mn-lt"/>
              </a:rPr>
              <a:t>r</a:t>
            </a:r>
            <a:r>
              <a:rPr lang="en-GB" sz="2400" b="1" dirty="0" smtClean="0">
                <a:latin typeface="+mn-lt"/>
              </a:rPr>
              <a:t>enewable </a:t>
            </a:r>
            <a:r>
              <a:rPr lang="en-GB" sz="2400" b="1" dirty="0">
                <a:latin typeface="+mn-lt"/>
              </a:rPr>
              <a:t>e</a:t>
            </a:r>
            <a:r>
              <a:rPr lang="en-GB" sz="2400" b="1" dirty="0" smtClean="0">
                <a:latin typeface="+mn-lt"/>
              </a:rPr>
              <a:t>nergy </a:t>
            </a:r>
            <a:r>
              <a:rPr lang="en-GB" sz="2400" dirty="0">
                <a:latin typeface="+mn-lt"/>
              </a:rPr>
              <a:t>share in total electricity generation in </a:t>
            </a:r>
            <a:r>
              <a:rPr lang="en-GB" sz="2400" dirty="0" smtClean="0">
                <a:latin typeface="+mn-lt"/>
              </a:rPr>
              <a:t>sub-Saharan </a:t>
            </a:r>
            <a:r>
              <a:rPr lang="en-GB" sz="2400" dirty="0">
                <a:latin typeface="+mn-lt"/>
              </a:rPr>
              <a:t>Africa increases from </a:t>
            </a:r>
            <a:r>
              <a:rPr lang="en-GB" sz="2400" dirty="0" smtClean="0">
                <a:latin typeface="+mn-lt"/>
              </a:rPr>
              <a:t>34 per cent </a:t>
            </a:r>
            <a:r>
              <a:rPr lang="en-GB" sz="2400" dirty="0">
                <a:latin typeface="+mn-lt"/>
              </a:rPr>
              <a:t>in 2012 to ~</a:t>
            </a:r>
            <a:r>
              <a:rPr lang="en-GB" sz="2400" dirty="0" smtClean="0">
                <a:latin typeface="+mn-lt"/>
              </a:rPr>
              <a:t>66 per cent </a:t>
            </a:r>
            <a:r>
              <a:rPr lang="en-GB" sz="2400" dirty="0">
                <a:latin typeface="+mn-lt"/>
              </a:rPr>
              <a:t>in 2030.</a:t>
            </a:r>
          </a:p>
          <a:p>
            <a:pPr marL="342900" indent="-342900" algn="l">
              <a:lnSpc>
                <a:spcPct val="130000"/>
              </a:lnSpc>
              <a:spcAft>
                <a:spcPts val="300"/>
              </a:spcAft>
              <a:buFont typeface="Wingdings" panose="05000000000000000000" pitchFamily="2" charset="2"/>
              <a:buChar char="Ø"/>
            </a:pPr>
            <a:endParaRPr lang="en-GB" sz="2500" dirty="0"/>
          </a:p>
          <a:p>
            <a:pPr marL="342900" indent="-342900" algn="l">
              <a:lnSpc>
                <a:spcPct val="130000"/>
              </a:lnSpc>
              <a:spcAft>
                <a:spcPts val="300"/>
              </a:spcAft>
              <a:buFont typeface="Wingdings" panose="05000000000000000000" pitchFamily="2" charset="2"/>
              <a:buChar char="Ø"/>
            </a:pPr>
            <a:endParaRPr lang="en-GB" sz="2200" dirty="0"/>
          </a:p>
        </p:txBody>
      </p:sp>
    </p:spTree>
    <p:extLst>
      <p:ext uri="{BB962C8B-B14F-4D97-AF65-F5344CB8AC3E}">
        <p14:creationId xmlns:p14="http://schemas.microsoft.com/office/powerpoint/2010/main" val="166083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a:t>
            </a:fld>
            <a:endParaRPr lang="en-GB" dirty="0"/>
          </a:p>
        </p:txBody>
      </p:sp>
      <p:sp>
        <p:nvSpPr>
          <p:cNvPr id="13" name="Title 1"/>
          <p:cNvSpPr txBox="1">
            <a:spLocks/>
          </p:cNvSpPr>
          <p:nvPr/>
        </p:nvSpPr>
        <p:spPr>
          <a:xfrm>
            <a:off x="2637797" y="398599"/>
            <a:ext cx="6076950" cy="71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err="1"/>
              <a:t>Outline</a:t>
            </a:r>
            <a:r>
              <a:rPr lang="sv-SE" sz="4400" dirty="0"/>
              <a:t> </a:t>
            </a:r>
            <a:endParaRPr lang="en-US" sz="4400" dirty="0"/>
          </a:p>
        </p:txBody>
      </p:sp>
      <p:sp>
        <p:nvSpPr>
          <p:cNvPr id="14" name="Content Placeholder 2"/>
          <p:cNvSpPr txBox="1">
            <a:spLocks/>
          </p:cNvSpPr>
          <p:nvPr/>
        </p:nvSpPr>
        <p:spPr>
          <a:xfrm>
            <a:off x="2231744" y="1871091"/>
            <a:ext cx="9267160" cy="3469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500" dirty="0"/>
              <a:t>Chapter 1. Introduction to e</a:t>
            </a:r>
            <a:r>
              <a:rPr lang="en-US" sz="2500" dirty="0" smtClean="0"/>
              <a:t>lectrification</a:t>
            </a:r>
            <a:endParaRPr lang="en-US" sz="2500" dirty="0"/>
          </a:p>
          <a:p>
            <a:pPr algn="l">
              <a:lnSpc>
                <a:spcPct val="110000"/>
              </a:lnSpc>
            </a:pPr>
            <a:r>
              <a:rPr lang="en-US" sz="2500" dirty="0"/>
              <a:t>Chapter 2. Energy r</a:t>
            </a:r>
            <a:r>
              <a:rPr lang="en-US" sz="2500" dirty="0" smtClean="0"/>
              <a:t>esources assessment </a:t>
            </a:r>
            <a:r>
              <a:rPr lang="en-US" sz="2500" dirty="0"/>
              <a:t>using GIS</a:t>
            </a:r>
          </a:p>
          <a:p>
            <a:pPr algn="l">
              <a:lnSpc>
                <a:spcPct val="110000"/>
              </a:lnSpc>
            </a:pPr>
            <a:r>
              <a:rPr lang="en-US" sz="2500" b="1" dirty="0"/>
              <a:t>Chapter 3. Electrification analysis using GIS</a:t>
            </a:r>
          </a:p>
          <a:p>
            <a:pPr algn="l">
              <a:lnSpc>
                <a:spcPct val="110000"/>
              </a:lnSpc>
            </a:pPr>
            <a:r>
              <a:rPr lang="en-US" sz="2500" dirty="0"/>
              <a:t>Chapter 4. ONSSET – An </a:t>
            </a:r>
            <a:r>
              <a:rPr lang="en-US" sz="2500" dirty="0" smtClean="0"/>
              <a:t>Open-Source </a:t>
            </a:r>
            <a:r>
              <a:rPr lang="en-US" sz="2500" dirty="0"/>
              <a:t>Spatial Electrification </a:t>
            </a:r>
            <a:r>
              <a:rPr lang="en-US" sz="2500" dirty="0" smtClean="0"/>
              <a:t>Tool</a:t>
            </a:r>
            <a:endParaRPr lang="en-GB" sz="2500" dirty="0"/>
          </a:p>
          <a:p>
            <a:pPr algn="l">
              <a:lnSpc>
                <a:spcPct val="110000"/>
              </a:lnSpc>
            </a:pPr>
            <a:r>
              <a:rPr lang="en-US" sz="2500" dirty="0"/>
              <a:t>Chapter 5. The o</a:t>
            </a:r>
            <a:r>
              <a:rPr lang="en-US" sz="2500" dirty="0" smtClean="0"/>
              <a:t>nline electrification </a:t>
            </a:r>
            <a:r>
              <a:rPr lang="en-US" sz="2500" dirty="0"/>
              <a:t>i</a:t>
            </a:r>
            <a:r>
              <a:rPr lang="en-US" sz="2500" dirty="0" smtClean="0"/>
              <a:t>nterface</a:t>
            </a:r>
            <a:endParaRPr lang="en-US" sz="2500" dirty="0"/>
          </a:p>
          <a:p>
            <a:pPr algn="l">
              <a:lnSpc>
                <a:spcPct val="110000"/>
              </a:lnSpc>
            </a:pPr>
            <a:r>
              <a:rPr lang="en-US" sz="2500" dirty="0"/>
              <a:t>Chapter 6. </a:t>
            </a:r>
            <a:r>
              <a:rPr lang="en-US" sz="2500" dirty="0" smtClean="0"/>
              <a:t>Hands-on </a:t>
            </a:r>
            <a:r>
              <a:rPr lang="en-US" sz="2500" dirty="0"/>
              <a:t>experience with ONSSET</a:t>
            </a:r>
          </a:p>
        </p:txBody>
      </p:sp>
    </p:spTree>
    <p:extLst>
      <p:ext uri="{BB962C8B-B14F-4D97-AF65-F5344CB8AC3E}">
        <p14:creationId xmlns:p14="http://schemas.microsoft.com/office/powerpoint/2010/main" val="27743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20</a:t>
            </a:fld>
            <a:endParaRPr lang="en-GB" dirty="0"/>
          </a:p>
        </p:txBody>
      </p:sp>
      <p:sp>
        <p:nvSpPr>
          <p:cNvPr id="9" name="Title 1"/>
          <p:cNvSpPr txBox="1">
            <a:spLocks/>
          </p:cNvSpPr>
          <p:nvPr/>
        </p:nvSpPr>
        <p:spPr>
          <a:xfrm>
            <a:off x="1772133" y="257383"/>
            <a:ext cx="8676011"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Electrification </a:t>
            </a:r>
            <a:r>
              <a:rPr lang="en-GB" sz="4400" dirty="0" smtClean="0"/>
              <a:t>results </a:t>
            </a:r>
            <a:r>
              <a:rPr lang="en-GB" sz="4400" dirty="0"/>
              <a:t>– </a:t>
            </a:r>
            <a:r>
              <a:rPr lang="en-GB" sz="4400" dirty="0" smtClean="0"/>
              <a:t>limitations</a:t>
            </a:r>
            <a:endParaRPr lang="en-GB" sz="4400" dirty="0"/>
          </a:p>
        </p:txBody>
      </p:sp>
      <p:sp>
        <p:nvSpPr>
          <p:cNvPr id="5" name="Title 1"/>
          <p:cNvSpPr txBox="1">
            <a:spLocks/>
          </p:cNvSpPr>
          <p:nvPr/>
        </p:nvSpPr>
        <p:spPr>
          <a:xfrm>
            <a:off x="724944" y="1491916"/>
            <a:ext cx="10770387" cy="61922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10000"/>
              </a:lnSpc>
              <a:spcAft>
                <a:spcPts val="600"/>
              </a:spcAft>
              <a:buFont typeface="Wingdings" panose="05000000000000000000" pitchFamily="2" charset="2"/>
              <a:buChar char="Ø"/>
            </a:pPr>
            <a:r>
              <a:rPr lang="en-GB" sz="2400" b="1" dirty="0">
                <a:latin typeface="+mn-lt"/>
              </a:rPr>
              <a:t>Shows only end state</a:t>
            </a:r>
            <a:r>
              <a:rPr lang="en-GB" sz="2400" dirty="0">
                <a:latin typeface="+mn-lt"/>
              </a:rPr>
              <a:t>: the analysis ignored the dynamic expansion over </a:t>
            </a:r>
            <a:r>
              <a:rPr lang="en-GB" sz="2400" dirty="0" smtClean="0">
                <a:latin typeface="+mn-lt"/>
              </a:rPr>
              <a:t>time.  </a:t>
            </a:r>
            <a:endParaRPr lang="en-GB" sz="2400" dirty="0">
              <a:latin typeface="+mn-lt"/>
            </a:endParaRPr>
          </a:p>
          <a:p>
            <a:pPr marL="342900" indent="-342900" algn="l">
              <a:lnSpc>
                <a:spcPct val="110000"/>
              </a:lnSpc>
              <a:spcAft>
                <a:spcPts val="600"/>
              </a:spcAft>
              <a:buFont typeface="Wingdings" panose="05000000000000000000" pitchFamily="2" charset="2"/>
              <a:buChar char="Ø"/>
            </a:pPr>
            <a:r>
              <a:rPr lang="en-GB" sz="2400" dirty="0">
                <a:latin typeface="+mn-lt"/>
              </a:rPr>
              <a:t>The </a:t>
            </a:r>
            <a:r>
              <a:rPr lang="en-GB" sz="2400" dirty="0" smtClean="0">
                <a:latin typeface="+mn-lt"/>
              </a:rPr>
              <a:t>country-specific </a:t>
            </a:r>
            <a:r>
              <a:rPr lang="en-GB" sz="2400" b="1" dirty="0" smtClean="0">
                <a:latin typeface="+mn-lt"/>
              </a:rPr>
              <a:t>grid-based </a:t>
            </a:r>
            <a:r>
              <a:rPr lang="en-GB" sz="2400" b="1" dirty="0">
                <a:latin typeface="+mn-lt"/>
              </a:rPr>
              <a:t>generation mix </a:t>
            </a:r>
            <a:r>
              <a:rPr lang="en-GB" sz="2400" dirty="0">
                <a:latin typeface="+mn-lt"/>
              </a:rPr>
              <a:t>has not been considered in detail in this analysis. </a:t>
            </a:r>
          </a:p>
          <a:p>
            <a:pPr marL="342900" indent="-342900" algn="l">
              <a:lnSpc>
                <a:spcPct val="110000"/>
              </a:lnSpc>
              <a:spcAft>
                <a:spcPts val="600"/>
              </a:spcAft>
              <a:buFont typeface="Wingdings" panose="05000000000000000000" pitchFamily="2" charset="2"/>
              <a:buChar char="Ø"/>
            </a:pPr>
            <a:r>
              <a:rPr lang="sv-SE" sz="2400" b="1" dirty="0">
                <a:latin typeface="+mn-lt"/>
              </a:rPr>
              <a:t>Hybrid technologies </a:t>
            </a:r>
            <a:r>
              <a:rPr lang="sv-SE" sz="2400" dirty="0">
                <a:latin typeface="+mn-lt"/>
              </a:rPr>
              <a:t>(such as </a:t>
            </a:r>
            <a:r>
              <a:rPr lang="sv-SE" sz="2400" dirty="0" err="1" smtClean="0">
                <a:latin typeface="+mn-lt"/>
              </a:rPr>
              <a:t>wind</a:t>
            </a:r>
            <a:r>
              <a:rPr lang="sv-SE" sz="2400" dirty="0" smtClean="0">
                <a:latin typeface="+mn-lt"/>
              </a:rPr>
              <a:t> </a:t>
            </a:r>
            <a:r>
              <a:rPr lang="sv-SE" sz="2400" dirty="0">
                <a:latin typeface="+mn-lt"/>
              </a:rPr>
              <a:t>+ </a:t>
            </a:r>
            <a:r>
              <a:rPr lang="sv-SE" sz="2400" dirty="0" smtClean="0">
                <a:latin typeface="+mn-lt"/>
              </a:rPr>
              <a:t>diesel </a:t>
            </a:r>
            <a:r>
              <a:rPr lang="sv-SE" sz="2400" dirty="0" err="1" smtClean="0">
                <a:latin typeface="+mn-lt"/>
              </a:rPr>
              <a:t>configurations</a:t>
            </a:r>
            <a:r>
              <a:rPr lang="sv-SE" sz="2400" dirty="0" smtClean="0">
                <a:latin typeface="+mn-lt"/>
              </a:rPr>
              <a:t>, etc.)</a:t>
            </a:r>
            <a:r>
              <a:rPr lang="sv-SE" sz="2400" b="1" dirty="0" smtClean="0">
                <a:latin typeface="+mn-lt"/>
              </a:rPr>
              <a:t> </a:t>
            </a:r>
            <a:r>
              <a:rPr lang="sv-SE" sz="2400" dirty="0">
                <a:latin typeface="+mn-lt"/>
              </a:rPr>
              <a:t>are not yet considered. </a:t>
            </a:r>
          </a:p>
          <a:p>
            <a:pPr marL="342900" indent="-342900" algn="l">
              <a:lnSpc>
                <a:spcPct val="110000"/>
              </a:lnSpc>
              <a:spcAft>
                <a:spcPts val="600"/>
              </a:spcAft>
              <a:buFont typeface="Wingdings" panose="05000000000000000000" pitchFamily="2" charset="2"/>
              <a:buChar char="Ø"/>
            </a:pPr>
            <a:r>
              <a:rPr lang="sv-SE" sz="2400" b="1" dirty="0">
                <a:latin typeface="+mn-lt"/>
              </a:rPr>
              <a:t>Various resolutions</a:t>
            </a:r>
            <a:r>
              <a:rPr lang="sv-SE" sz="2400" dirty="0">
                <a:latin typeface="+mn-lt"/>
              </a:rPr>
              <a:t>: </a:t>
            </a:r>
            <a:r>
              <a:rPr lang="sv-SE" sz="2400" dirty="0" smtClean="0">
                <a:latin typeface="+mn-lt"/>
              </a:rPr>
              <a:t>The </a:t>
            </a:r>
            <a:r>
              <a:rPr lang="sv-SE" sz="2400" dirty="0">
                <a:latin typeface="+mn-lt"/>
              </a:rPr>
              <a:t>resolution of various datasets differs (</a:t>
            </a:r>
            <a:r>
              <a:rPr lang="sv-SE" sz="2400" dirty="0" err="1" smtClean="0">
                <a:latin typeface="+mn-lt"/>
              </a:rPr>
              <a:t>e.g</a:t>
            </a:r>
            <a:r>
              <a:rPr lang="sv-SE" sz="2400" dirty="0" smtClean="0">
                <a:latin typeface="+mn-lt"/>
              </a:rPr>
              <a:t>., population </a:t>
            </a:r>
            <a:r>
              <a:rPr lang="sv-SE" sz="2400" dirty="0">
                <a:latin typeface="+mn-lt"/>
              </a:rPr>
              <a:t>density data are given at 1 </a:t>
            </a:r>
            <a:r>
              <a:rPr lang="sv-SE" sz="2400" dirty="0" err="1" smtClean="0">
                <a:latin typeface="+mn-lt"/>
              </a:rPr>
              <a:t>kilometre</a:t>
            </a:r>
            <a:r>
              <a:rPr lang="sv-SE" sz="2400" dirty="0" smtClean="0">
                <a:latin typeface="+mn-lt"/>
              </a:rPr>
              <a:t> </a:t>
            </a:r>
            <a:r>
              <a:rPr lang="sv-SE" sz="2400" dirty="0" err="1" smtClean="0">
                <a:latin typeface="+mn-lt"/>
              </a:rPr>
              <a:t>while</a:t>
            </a:r>
            <a:r>
              <a:rPr lang="sv-SE" sz="2400" dirty="0" smtClean="0">
                <a:latin typeface="+mn-lt"/>
              </a:rPr>
              <a:t> </a:t>
            </a:r>
            <a:r>
              <a:rPr lang="sv-SE" sz="2400" dirty="0">
                <a:latin typeface="+mn-lt"/>
              </a:rPr>
              <a:t>the wind speed at ca 50 </a:t>
            </a:r>
            <a:r>
              <a:rPr lang="sv-SE" sz="2400" dirty="0" err="1" smtClean="0">
                <a:latin typeface="+mn-lt"/>
              </a:rPr>
              <a:t>kilometres</a:t>
            </a:r>
            <a:r>
              <a:rPr lang="sv-SE" sz="2400" dirty="0" smtClean="0">
                <a:latin typeface="+mn-lt"/>
              </a:rPr>
              <a:t>).</a:t>
            </a:r>
            <a:endParaRPr lang="sv-SE" sz="2400" dirty="0">
              <a:latin typeface="+mn-lt"/>
            </a:endParaRPr>
          </a:p>
          <a:p>
            <a:pPr marL="342900" indent="-342900" algn="l">
              <a:lnSpc>
                <a:spcPct val="110000"/>
              </a:lnSpc>
              <a:spcAft>
                <a:spcPts val="600"/>
              </a:spcAft>
              <a:buFont typeface="Wingdings" panose="05000000000000000000" pitchFamily="2" charset="2"/>
              <a:buChar char="Ø"/>
            </a:pPr>
            <a:r>
              <a:rPr lang="sv-SE" sz="2400" b="1" dirty="0">
                <a:latin typeface="+mn-lt"/>
              </a:rPr>
              <a:t>Residential electrification</a:t>
            </a:r>
            <a:r>
              <a:rPr lang="sv-SE" sz="2400" dirty="0">
                <a:latin typeface="+mn-lt"/>
              </a:rPr>
              <a:t>: </a:t>
            </a:r>
            <a:r>
              <a:rPr lang="sv-SE" sz="2400" dirty="0" smtClean="0">
                <a:latin typeface="+mn-lt"/>
              </a:rPr>
              <a:t>The </a:t>
            </a:r>
            <a:r>
              <a:rPr lang="sv-SE" sz="2400" dirty="0">
                <a:latin typeface="+mn-lt"/>
              </a:rPr>
              <a:t>analysis considers only household electrification. Other productive uses of electricity should also be taken  into account. </a:t>
            </a:r>
          </a:p>
          <a:p>
            <a:pPr marL="342900" indent="-342900" algn="l">
              <a:lnSpc>
                <a:spcPct val="110000"/>
              </a:lnSpc>
              <a:spcAft>
                <a:spcPts val="600"/>
              </a:spcAft>
              <a:buFont typeface="Wingdings" panose="05000000000000000000" pitchFamily="2" charset="2"/>
              <a:buChar char="Ø"/>
            </a:pPr>
            <a:r>
              <a:rPr lang="sv-SE" sz="2400" b="1" dirty="0">
                <a:latin typeface="+mn-lt"/>
              </a:rPr>
              <a:t>Homogeneous consumption levels </a:t>
            </a:r>
            <a:r>
              <a:rPr lang="sv-SE" sz="2400" dirty="0">
                <a:latin typeface="+mn-lt"/>
              </a:rPr>
              <a:t>across the </a:t>
            </a:r>
            <a:r>
              <a:rPr lang="sv-SE" sz="2400" dirty="0" err="1">
                <a:latin typeface="+mn-lt"/>
              </a:rPr>
              <a:t>studied</a:t>
            </a:r>
            <a:r>
              <a:rPr lang="sv-SE" sz="2400" dirty="0">
                <a:latin typeface="+mn-lt"/>
              </a:rPr>
              <a:t> </a:t>
            </a:r>
            <a:r>
              <a:rPr lang="sv-SE" sz="2400" dirty="0" smtClean="0">
                <a:latin typeface="+mn-lt"/>
              </a:rPr>
              <a:t>area.</a:t>
            </a:r>
            <a:endParaRPr lang="sv-SE" sz="2400" dirty="0">
              <a:latin typeface="+mn-lt"/>
            </a:endParaRPr>
          </a:p>
          <a:p>
            <a:pPr marL="342900" indent="-342900" algn="l">
              <a:lnSpc>
                <a:spcPct val="110000"/>
              </a:lnSpc>
              <a:spcAft>
                <a:spcPts val="600"/>
              </a:spcAft>
              <a:buFont typeface="Wingdings" panose="05000000000000000000" pitchFamily="2" charset="2"/>
              <a:buChar char="Ø"/>
            </a:pPr>
            <a:endParaRPr lang="sv-SE" sz="2400" dirty="0">
              <a:latin typeface="+mn-lt"/>
            </a:endParaRPr>
          </a:p>
          <a:p>
            <a:pPr marL="342900" indent="-342900" algn="l">
              <a:lnSpc>
                <a:spcPct val="110000"/>
              </a:lnSpc>
              <a:spcAft>
                <a:spcPts val="600"/>
              </a:spcAft>
              <a:buFont typeface="Wingdings" panose="05000000000000000000" pitchFamily="2" charset="2"/>
              <a:buChar char="Ø"/>
            </a:pPr>
            <a:endParaRPr lang="en-GB" sz="2400" dirty="0">
              <a:latin typeface="+mn-lt"/>
            </a:endParaRPr>
          </a:p>
          <a:p>
            <a:pPr marL="342900" indent="-342900" algn="l">
              <a:lnSpc>
                <a:spcPct val="130000"/>
              </a:lnSpc>
              <a:spcAft>
                <a:spcPts val="300"/>
              </a:spcAft>
              <a:buFont typeface="Wingdings" panose="05000000000000000000" pitchFamily="2" charset="2"/>
              <a:buChar char="Ø"/>
            </a:pPr>
            <a:endParaRPr lang="en-GB" sz="2500" dirty="0"/>
          </a:p>
          <a:p>
            <a:pPr marL="342900" indent="-342900" algn="l">
              <a:lnSpc>
                <a:spcPct val="130000"/>
              </a:lnSpc>
              <a:spcAft>
                <a:spcPts val="300"/>
              </a:spcAft>
              <a:buFont typeface="Wingdings" panose="05000000000000000000" pitchFamily="2" charset="2"/>
              <a:buChar char="Ø"/>
            </a:pPr>
            <a:endParaRPr lang="en-GB" sz="2200" dirty="0"/>
          </a:p>
        </p:txBody>
      </p:sp>
    </p:spTree>
    <p:extLst>
      <p:ext uri="{BB962C8B-B14F-4D97-AF65-F5344CB8AC3E}">
        <p14:creationId xmlns:p14="http://schemas.microsoft.com/office/powerpoint/2010/main" val="106946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21</a:t>
            </a:fld>
            <a:endParaRPr lang="en-GB" dirty="0"/>
          </a:p>
        </p:txBody>
      </p:sp>
      <p:sp>
        <p:nvSpPr>
          <p:cNvPr id="9" name="Title 1"/>
          <p:cNvSpPr txBox="1">
            <a:spLocks/>
          </p:cNvSpPr>
          <p:nvPr/>
        </p:nvSpPr>
        <p:spPr>
          <a:xfrm>
            <a:off x="1772133" y="257383"/>
            <a:ext cx="8676011" cy="7768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Hands-on </a:t>
            </a:r>
            <a:r>
              <a:rPr lang="en-GB" sz="4400" dirty="0" smtClean="0"/>
              <a:t>exercise</a:t>
            </a:r>
            <a:endParaRPr lang="en-GB" sz="4400" dirty="0"/>
          </a:p>
        </p:txBody>
      </p:sp>
      <p:sp>
        <p:nvSpPr>
          <p:cNvPr id="4" name="Rectángulo 3"/>
          <p:cNvSpPr/>
          <p:nvPr/>
        </p:nvSpPr>
        <p:spPr>
          <a:xfrm>
            <a:off x="787400" y="1181100"/>
            <a:ext cx="9169399" cy="584775"/>
          </a:xfrm>
          <a:prstGeom prst="rect">
            <a:avLst/>
          </a:prstGeom>
        </p:spPr>
        <p:txBody>
          <a:bodyPr wrap="square">
            <a:spAutoFit/>
          </a:bodyPr>
          <a:lstStyle/>
          <a:p>
            <a:r>
              <a:rPr lang="en-GB" sz="3200" dirty="0"/>
              <a:t>Exercises with the geospatial electrification </a:t>
            </a:r>
            <a:r>
              <a:rPr lang="en-GB" sz="3200"/>
              <a:t>model </a:t>
            </a:r>
            <a:endParaRPr lang="en-GB" sz="3200" dirty="0"/>
          </a:p>
        </p:txBody>
      </p:sp>
    </p:spTree>
    <p:extLst>
      <p:ext uri="{BB962C8B-B14F-4D97-AF65-F5344CB8AC3E}">
        <p14:creationId xmlns:p14="http://schemas.microsoft.com/office/powerpoint/2010/main" val="234870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3</a:t>
            </a:fld>
            <a:endParaRPr lang="en-GB" dirty="0">
              <a:solidFill>
                <a:schemeClr val="bg1"/>
              </a:solidFill>
            </a:endParaRPr>
          </a:p>
        </p:txBody>
      </p:sp>
      <p:sp>
        <p:nvSpPr>
          <p:cNvPr id="4" name="Rectangle 3"/>
          <p:cNvSpPr/>
          <p:nvPr/>
        </p:nvSpPr>
        <p:spPr>
          <a:xfrm>
            <a:off x="1696270" y="2403706"/>
            <a:ext cx="8799460" cy="2923877"/>
          </a:xfrm>
          <a:prstGeom prst="rect">
            <a:avLst/>
          </a:prstGeom>
        </p:spPr>
        <p:txBody>
          <a:bodyPr wrap="square">
            <a:spAutoFit/>
          </a:bodyPr>
          <a:lstStyle/>
          <a:p>
            <a:pPr algn="ctr"/>
            <a:r>
              <a:rPr lang="en-US" sz="4400" dirty="0"/>
              <a:t>3. </a:t>
            </a:r>
            <a:r>
              <a:rPr lang="sv-SE" sz="4400" dirty="0"/>
              <a:t>Electrification analysis using GIS</a:t>
            </a:r>
          </a:p>
          <a:p>
            <a:pPr algn="ctr"/>
            <a:r>
              <a:rPr lang="sv-SE" sz="3200" dirty="0"/>
              <a:t>Specific objective: </a:t>
            </a:r>
            <a:r>
              <a:rPr lang="en-GB" sz="3200" dirty="0"/>
              <a:t>s</a:t>
            </a:r>
            <a:r>
              <a:rPr lang="en-GB" sz="3200" dirty="0" smtClean="0"/>
              <a:t>ummarize </a:t>
            </a:r>
            <a:r>
              <a:rPr lang="en-GB" sz="3200" dirty="0"/>
              <a:t>the steps to analyse the electrification status of countries and regions using GIS</a:t>
            </a:r>
            <a:endParaRPr lang="sv-SE" sz="3200" dirty="0"/>
          </a:p>
          <a:p>
            <a:pPr algn="ctr"/>
            <a:endParaRPr lang="en-US" sz="4400" dirty="0">
              <a:latin typeface="+mj-lt"/>
            </a:endParaRPr>
          </a:p>
        </p:txBody>
      </p:sp>
    </p:spTree>
    <p:extLst>
      <p:ext uri="{BB962C8B-B14F-4D97-AF65-F5344CB8AC3E}">
        <p14:creationId xmlns:p14="http://schemas.microsoft.com/office/powerpoint/2010/main" val="248410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30153" y="1713758"/>
            <a:ext cx="4886631" cy="4509285"/>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4</a:t>
            </a:fld>
            <a:endParaRPr lang="en-GB" dirty="0"/>
          </a:p>
        </p:txBody>
      </p:sp>
      <p:sp>
        <p:nvSpPr>
          <p:cNvPr id="6" name="Title 1"/>
          <p:cNvSpPr txBox="1">
            <a:spLocks/>
          </p:cNvSpPr>
          <p:nvPr/>
        </p:nvSpPr>
        <p:spPr>
          <a:xfrm>
            <a:off x="1490661" y="405942"/>
            <a:ext cx="8988961" cy="719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I .  Current electrification status (2015)</a:t>
            </a:r>
          </a:p>
        </p:txBody>
      </p:sp>
      <p:sp>
        <p:nvSpPr>
          <p:cNvPr id="9" name="Rectangle 8"/>
          <p:cNvSpPr/>
          <p:nvPr/>
        </p:nvSpPr>
        <p:spPr>
          <a:xfrm>
            <a:off x="964187" y="1779931"/>
            <a:ext cx="5585667" cy="1246495"/>
          </a:xfrm>
          <a:prstGeom prst="rect">
            <a:avLst/>
          </a:prstGeom>
        </p:spPr>
        <p:txBody>
          <a:bodyPr wrap="square">
            <a:spAutoFit/>
          </a:bodyPr>
          <a:lstStyle/>
          <a:p>
            <a:pPr>
              <a:spcAft>
                <a:spcPts val="2400"/>
              </a:spcAft>
            </a:pPr>
            <a:r>
              <a:rPr lang="en-GB" sz="2500" dirty="0"/>
              <a:t>Geographically </a:t>
            </a:r>
            <a:r>
              <a:rPr lang="en-GB" sz="2500" dirty="0" smtClean="0"/>
              <a:t>identify populations without electricity </a:t>
            </a:r>
            <a:r>
              <a:rPr lang="en-GB" sz="2500" dirty="0"/>
              <a:t>by </a:t>
            </a:r>
            <a:r>
              <a:rPr lang="en-GB" sz="2500" u="sng" dirty="0"/>
              <a:t>combining</a:t>
            </a:r>
            <a:r>
              <a:rPr lang="en-GB" sz="2500" dirty="0"/>
              <a:t> and </a:t>
            </a:r>
            <a:r>
              <a:rPr lang="en-GB" sz="2500" u="sng" dirty="0"/>
              <a:t>analysing</a:t>
            </a:r>
            <a:r>
              <a:rPr lang="en-GB" sz="2500" dirty="0"/>
              <a:t>  various geospatial datasets:</a:t>
            </a:r>
            <a:endParaRPr lang="en-GB" sz="2500" dirty="0">
              <a:solidFill>
                <a:srgbClr val="FF0000"/>
              </a:solidFill>
            </a:endParaRPr>
          </a:p>
        </p:txBody>
      </p:sp>
      <p:sp>
        <p:nvSpPr>
          <p:cNvPr id="11" name="Content Placeholder 6"/>
          <p:cNvSpPr txBox="1">
            <a:spLocks/>
          </p:cNvSpPr>
          <p:nvPr/>
        </p:nvSpPr>
        <p:spPr>
          <a:xfrm>
            <a:off x="1490661" y="3390747"/>
            <a:ext cx="3514201" cy="25792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t>Administrative boundaries</a:t>
            </a:r>
            <a:endParaRPr lang="en-GB" sz="2000" dirty="0"/>
          </a:p>
          <a:p>
            <a:pPr marL="342900" indent="-342900" algn="l">
              <a:buFont typeface="Arial" panose="020B0604020202020204" pitchFamily="34" charset="0"/>
              <a:buChar char="•"/>
            </a:pPr>
            <a:r>
              <a:rPr lang="en-US" sz="2000" dirty="0" smtClean="0"/>
              <a:t>Nighttime </a:t>
            </a:r>
            <a:r>
              <a:rPr lang="en-US" sz="2000" dirty="0"/>
              <a:t>light</a:t>
            </a:r>
            <a:endParaRPr lang="en-GB" sz="2000" dirty="0"/>
          </a:p>
          <a:p>
            <a:pPr marL="342900" indent="-342900" algn="l">
              <a:buFont typeface="Arial" panose="020B0604020202020204" pitchFamily="34" charset="0"/>
              <a:buChar char="•"/>
            </a:pPr>
            <a:r>
              <a:rPr lang="en-US" sz="2000" b="1" dirty="0"/>
              <a:t>Transmission network </a:t>
            </a:r>
          </a:p>
          <a:p>
            <a:pPr marL="342900" indent="-342900" algn="l">
              <a:buFont typeface="Arial" panose="020B0604020202020204" pitchFamily="34" charset="0"/>
              <a:buChar char="•"/>
            </a:pPr>
            <a:r>
              <a:rPr lang="en-US" sz="2000" dirty="0"/>
              <a:t>Power plants</a:t>
            </a:r>
            <a:endParaRPr lang="en-GB" sz="2000" dirty="0"/>
          </a:p>
          <a:p>
            <a:pPr marL="342900" indent="-342900" algn="l">
              <a:buFont typeface="Arial" panose="020B0604020202020204" pitchFamily="34" charset="0"/>
              <a:buChar char="•"/>
            </a:pPr>
            <a:r>
              <a:rPr lang="en-US" sz="2000" dirty="0"/>
              <a:t>Road network</a:t>
            </a:r>
            <a:endParaRPr lang="en-GB" sz="2000" dirty="0"/>
          </a:p>
          <a:p>
            <a:pPr marL="342900" indent="-342900" algn="l">
              <a:buFont typeface="Arial" panose="020B0604020202020204" pitchFamily="34" charset="0"/>
              <a:buChar char="•"/>
            </a:pPr>
            <a:r>
              <a:rPr lang="en-US" sz="2000" b="1" dirty="0"/>
              <a:t>Population distribution</a:t>
            </a:r>
            <a:endParaRPr lang="en-GB" sz="2000" b="1" dirty="0"/>
          </a:p>
        </p:txBody>
      </p:sp>
      <p:sp>
        <p:nvSpPr>
          <p:cNvPr id="13" name="Rectangle 14"/>
          <p:cNvSpPr/>
          <p:nvPr/>
        </p:nvSpPr>
        <p:spPr>
          <a:xfrm>
            <a:off x="7583372" y="1192361"/>
            <a:ext cx="2980191" cy="553998"/>
          </a:xfrm>
          <a:prstGeom prst="rect">
            <a:avLst/>
          </a:prstGeom>
        </p:spPr>
        <p:txBody>
          <a:bodyPr wrap="square">
            <a:spAutoFit/>
          </a:bodyPr>
          <a:lstStyle/>
          <a:p>
            <a:pPr algn="ctr">
              <a:spcAft>
                <a:spcPts val="300"/>
              </a:spcAft>
            </a:pPr>
            <a:r>
              <a:rPr lang="sv-SE" sz="1500" b="1" dirty="0" err="1"/>
              <a:t>Current</a:t>
            </a:r>
            <a:r>
              <a:rPr lang="sv-SE" sz="1500" b="1" dirty="0"/>
              <a:t> population and transmission </a:t>
            </a:r>
            <a:r>
              <a:rPr lang="sv-SE" sz="1500" b="1" dirty="0" err="1"/>
              <a:t>network</a:t>
            </a:r>
            <a:endParaRPr lang="sv-SE" sz="1500" b="1" dirty="0"/>
          </a:p>
        </p:txBody>
      </p:sp>
      <p:sp>
        <p:nvSpPr>
          <p:cNvPr id="14" name="Rounded Rectangle 13"/>
          <p:cNvSpPr/>
          <p:nvPr/>
        </p:nvSpPr>
        <p:spPr>
          <a:xfrm>
            <a:off x="7686991" y="3231881"/>
            <a:ext cx="1340934" cy="576444"/>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sp>
        <p:nvSpPr>
          <p:cNvPr id="16" name="Rectangle 15"/>
          <p:cNvSpPr/>
          <p:nvPr/>
        </p:nvSpPr>
        <p:spPr>
          <a:xfrm>
            <a:off x="6096000" y="4181048"/>
            <a:ext cx="2431612" cy="1077218"/>
          </a:xfrm>
          <a:prstGeom prst="rect">
            <a:avLst/>
          </a:prstGeom>
        </p:spPr>
        <p:txBody>
          <a:bodyPr wrap="square">
            <a:spAutoFit/>
          </a:bodyPr>
          <a:lstStyle/>
          <a:p>
            <a:pPr algn="ctr">
              <a:spcAft>
                <a:spcPts val="2400"/>
              </a:spcAft>
            </a:pPr>
            <a:r>
              <a:rPr lang="en-GB" sz="1600" dirty="0"/>
              <a:t>Areas with high population density, developed grid infrastructure and visible </a:t>
            </a:r>
            <a:r>
              <a:rPr lang="en-GB" sz="1600" dirty="0" err="1" smtClean="0"/>
              <a:t>nighttime</a:t>
            </a:r>
            <a:r>
              <a:rPr lang="en-GB" sz="1600" dirty="0" smtClean="0"/>
              <a:t> </a:t>
            </a:r>
            <a:r>
              <a:rPr lang="en-GB" sz="1600" dirty="0"/>
              <a:t>lights </a:t>
            </a:r>
          </a:p>
        </p:txBody>
      </p:sp>
      <p:sp>
        <p:nvSpPr>
          <p:cNvPr id="17" name="Rounded Rectangle 16"/>
          <p:cNvSpPr/>
          <p:nvPr/>
        </p:nvSpPr>
        <p:spPr>
          <a:xfrm>
            <a:off x="10206787" y="3182872"/>
            <a:ext cx="593071" cy="529883"/>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sp>
        <p:nvSpPr>
          <p:cNvPr id="18" name="Rounded Rectangle 17"/>
          <p:cNvSpPr/>
          <p:nvPr/>
        </p:nvSpPr>
        <p:spPr>
          <a:xfrm>
            <a:off x="9890640" y="3846062"/>
            <a:ext cx="612682" cy="552660"/>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cxnSp>
        <p:nvCxnSpPr>
          <p:cNvPr id="20" name="Straight Arrow Connector 19"/>
          <p:cNvCxnSpPr/>
          <p:nvPr/>
        </p:nvCxnSpPr>
        <p:spPr>
          <a:xfrm flipH="1">
            <a:off x="7311806" y="5061370"/>
            <a:ext cx="3648" cy="37164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96000" y="5432113"/>
            <a:ext cx="2431612" cy="338554"/>
          </a:xfrm>
          <a:prstGeom prst="rect">
            <a:avLst/>
          </a:prstGeom>
        </p:spPr>
        <p:txBody>
          <a:bodyPr wrap="square">
            <a:spAutoFit/>
          </a:bodyPr>
          <a:lstStyle/>
          <a:p>
            <a:pPr algn="ctr">
              <a:spcAft>
                <a:spcPts val="2400"/>
              </a:spcAft>
            </a:pPr>
            <a:r>
              <a:rPr lang="en-GB" sz="1600" dirty="0"/>
              <a:t>Currently electrified</a:t>
            </a:r>
          </a:p>
        </p:txBody>
      </p:sp>
    </p:spTree>
    <p:extLst>
      <p:ext uri="{BB962C8B-B14F-4D97-AF65-F5344CB8AC3E}">
        <p14:creationId xmlns:p14="http://schemas.microsoft.com/office/powerpoint/2010/main" val="325309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494455" y="2190002"/>
            <a:ext cx="6173885" cy="3040522"/>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5</a:t>
            </a:fld>
            <a:endParaRPr lang="en-GB" dirty="0"/>
          </a:p>
        </p:txBody>
      </p:sp>
      <p:sp>
        <p:nvSpPr>
          <p:cNvPr id="17" name="Title 1"/>
          <p:cNvSpPr txBox="1">
            <a:spLocks/>
          </p:cNvSpPr>
          <p:nvPr/>
        </p:nvSpPr>
        <p:spPr>
          <a:xfrm>
            <a:off x="838200" y="266405"/>
            <a:ext cx="10091057" cy="12834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dirty="0"/>
              <a:t>II. Identify future electricity demand</a:t>
            </a:r>
          </a:p>
          <a:p>
            <a:r>
              <a:rPr lang="en-GB" sz="4200" dirty="0"/>
              <a:t>(2030)</a:t>
            </a:r>
          </a:p>
        </p:txBody>
      </p:sp>
      <p:sp>
        <p:nvSpPr>
          <p:cNvPr id="12" name="Rectangle 14"/>
          <p:cNvSpPr/>
          <p:nvPr/>
        </p:nvSpPr>
        <p:spPr>
          <a:xfrm>
            <a:off x="7583372" y="1192361"/>
            <a:ext cx="2980191" cy="553998"/>
          </a:xfrm>
          <a:prstGeom prst="rect">
            <a:avLst/>
          </a:prstGeom>
        </p:spPr>
        <p:txBody>
          <a:bodyPr wrap="square">
            <a:spAutoFit/>
          </a:bodyPr>
          <a:lstStyle/>
          <a:p>
            <a:pPr algn="ctr">
              <a:spcAft>
                <a:spcPts val="300"/>
              </a:spcAft>
            </a:pPr>
            <a:r>
              <a:rPr lang="sv-SE" sz="1500" b="1" dirty="0" err="1"/>
              <a:t>Projected</a:t>
            </a:r>
            <a:r>
              <a:rPr lang="sv-SE" sz="1500" b="1" dirty="0"/>
              <a:t> population and transmission </a:t>
            </a:r>
            <a:r>
              <a:rPr lang="sv-SE" sz="1500" b="1" dirty="0" err="1"/>
              <a:t>network</a:t>
            </a:r>
            <a:endParaRPr lang="sv-SE" sz="1500" b="1" dirty="0"/>
          </a:p>
        </p:txBody>
      </p:sp>
      <p:pic>
        <p:nvPicPr>
          <p:cNvPr id="13" name="Picture 12"/>
          <p:cNvPicPr>
            <a:picLocks noChangeAspect="1"/>
          </p:cNvPicPr>
          <p:nvPr/>
        </p:nvPicPr>
        <p:blipFill>
          <a:blip r:embed="rId4"/>
          <a:stretch>
            <a:fillRect/>
          </a:stretch>
        </p:blipFill>
        <p:spPr>
          <a:xfrm>
            <a:off x="6610350" y="1744312"/>
            <a:ext cx="4743450" cy="4448175"/>
          </a:xfrm>
          <a:prstGeom prst="rect">
            <a:avLst/>
          </a:prstGeom>
        </p:spPr>
      </p:pic>
      <p:sp>
        <p:nvSpPr>
          <p:cNvPr id="14" name="Rectangle 14"/>
          <p:cNvSpPr/>
          <p:nvPr/>
        </p:nvSpPr>
        <p:spPr>
          <a:xfrm>
            <a:off x="1998232" y="1669898"/>
            <a:ext cx="3166333" cy="400110"/>
          </a:xfrm>
          <a:prstGeom prst="rect">
            <a:avLst/>
          </a:prstGeom>
        </p:spPr>
        <p:txBody>
          <a:bodyPr wrap="square">
            <a:spAutoFit/>
          </a:bodyPr>
          <a:lstStyle/>
          <a:p>
            <a:pPr>
              <a:spcAft>
                <a:spcPts val="300"/>
              </a:spcAft>
            </a:pPr>
            <a:r>
              <a:rPr lang="sv-SE" sz="2000" u="sng" dirty="0" err="1"/>
              <a:t>Tiers</a:t>
            </a:r>
            <a:r>
              <a:rPr lang="sv-SE" sz="2000" u="sng" dirty="0"/>
              <a:t> </a:t>
            </a:r>
            <a:r>
              <a:rPr lang="sv-SE" sz="2000" u="sng" dirty="0" err="1"/>
              <a:t>of</a:t>
            </a:r>
            <a:r>
              <a:rPr lang="sv-SE" sz="2000" u="sng" dirty="0"/>
              <a:t> </a:t>
            </a:r>
            <a:r>
              <a:rPr lang="sv-SE" sz="2000" u="sng" dirty="0" err="1"/>
              <a:t>electricity</a:t>
            </a:r>
            <a:r>
              <a:rPr lang="sv-SE" sz="2000" u="sng" dirty="0"/>
              <a:t> access</a:t>
            </a:r>
          </a:p>
        </p:txBody>
      </p:sp>
      <p:sp>
        <p:nvSpPr>
          <p:cNvPr id="15" name="Rectangle 14"/>
          <p:cNvSpPr/>
          <p:nvPr/>
        </p:nvSpPr>
        <p:spPr>
          <a:xfrm>
            <a:off x="1766110" y="5676214"/>
            <a:ext cx="7307357" cy="477054"/>
          </a:xfrm>
          <a:prstGeom prst="rect">
            <a:avLst/>
          </a:prstGeom>
        </p:spPr>
        <p:txBody>
          <a:bodyPr wrap="square">
            <a:spAutoFit/>
          </a:bodyPr>
          <a:lstStyle/>
          <a:p>
            <a:pPr>
              <a:spcAft>
                <a:spcPts val="2400"/>
              </a:spcAft>
            </a:pPr>
            <a:r>
              <a:rPr lang="en-GB" sz="2500" dirty="0"/>
              <a:t>Electricity </a:t>
            </a:r>
            <a:r>
              <a:rPr lang="en-GB" sz="2500" dirty="0" smtClean="0"/>
              <a:t>demand </a:t>
            </a:r>
            <a:r>
              <a:rPr lang="en-GB" sz="2500" dirty="0"/>
              <a:t>= </a:t>
            </a:r>
            <a:r>
              <a:rPr lang="en-GB" sz="2500" dirty="0" smtClean="0"/>
              <a:t>population electrification </a:t>
            </a:r>
            <a:r>
              <a:rPr lang="en-GB" sz="2500" dirty="0"/>
              <a:t>t</a:t>
            </a:r>
            <a:r>
              <a:rPr lang="en-GB" sz="2500" dirty="0" smtClean="0"/>
              <a:t>ier</a:t>
            </a:r>
            <a:endParaRPr lang="en-GB" sz="2500" dirty="0">
              <a:solidFill>
                <a:srgbClr val="FF0000"/>
              </a:solidFill>
            </a:endParaRPr>
          </a:p>
        </p:txBody>
      </p:sp>
    </p:spTree>
    <p:extLst>
      <p:ext uri="{BB962C8B-B14F-4D97-AF65-F5344CB8AC3E}">
        <p14:creationId xmlns:p14="http://schemas.microsoft.com/office/powerpoint/2010/main" val="89752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6</a:t>
            </a:fld>
            <a:endParaRPr lang="en-GB" dirty="0"/>
          </a:p>
        </p:txBody>
      </p:sp>
      <p:sp>
        <p:nvSpPr>
          <p:cNvPr id="6" name="Title 1"/>
          <p:cNvSpPr txBox="1">
            <a:spLocks/>
          </p:cNvSpPr>
          <p:nvPr/>
        </p:nvSpPr>
        <p:spPr>
          <a:xfrm>
            <a:off x="2998178" y="216488"/>
            <a:ext cx="736167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a:t>III. Electrification options</a:t>
            </a:r>
            <a:endParaRPr lang="en-GB" sz="4200" dirty="0"/>
          </a:p>
        </p:txBody>
      </p:sp>
      <p:pic>
        <p:nvPicPr>
          <p:cNvPr id="9" name="Picture 8"/>
          <p:cNvPicPr>
            <a:picLocks noChangeAspect="1"/>
          </p:cNvPicPr>
          <p:nvPr/>
        </p:nvPicPr>
        <p:blipFill rotWithShape="1">
          <a:blip r:embed="rId3"/>
          <a:srcRect l="16667" t="33427" r="55000" b="27334"/>
          <a:stretch/>
        </p:blipFill>
        <p:spPr>
          <a:xfrm>
            <a:off x="514350" y="1771650"/>
            <a:ext cx="4533900" cy="3924300"/>
          </a:xfrm>
          <a:prstGeom prst="rect">
            <a:avLst/>
          </a:prstGeom>
        </p:spPr>
      </p:pic>
      <p:pic>
        <p:nvPicPr>
          <p:cNvPr id="10" name="Picture 9"/>
          <p:cNvPicPr>
            <a:picLocks noChangeAspect="1"/>
          </p:cNvPicPr>
          <p:nvPr/>
        </p:nvPicPr>
        <p:blipFill rotWithShape="1">
          <a:blip r:embed="rId3"/>
          <a:srcRect l="49643" t="33428" r="22024" b="51144"/>
          <a:stretch/>
        </p:blipFill>
        <p:spPr>
          <a:xfrm>
            <a:off x="6000750" y="1790700"/>
            <a:ext cx="4533900" cy="1543050"/>
          </a:xfrm>
          <a:prstGeom prst="rect">
            <a:avLst/>
          </a:prstGeom>
        </p:spPr>
      </p:pic>
      <p:pic>
        <p:nvPicPr>
          <p:cNvPr id="11" name="Picture 10"/>
          <p:cNvPicPr>
            <a:picLocks noChangeAspect="1"/>
          </p:cNvPicPr>
          <p:nvPr/>
        </p:nvPicPr>
        <p:blipFill rotWithShape="1">
          <a:blip r:embed="rId3"/>
          <a:srcRect l="49405" t="59142" r="22024" b="24667"/>
          <a:stretch/>
        </p:blipFill>
        <p:spPr>
          <a:xfrm>
            <a:off x="5962650" y="3943350"/>
            <a:ext cx="4572000" cy="1619250"/>
          </a:xfrm>
          <a:prstGeom prst="rect">
            <a:avLst/>
          </a:prstGeom>
        </p:spPr>
      </p:pic>
      <p:sp>
        <p:nvSpPr>
          <p:cNvPr id="12" name="Oval 11"/>
          <p:cNvSpPr/>
          <p:nvPr/>
        </p:nvSpPr>
        <p:spPr>
          <a:xfrm>
            <a:off x="10077450" y="4210050"/>
            <a:ext cx="1219200" cy="1162050"/>
          </a:xfrm>
          <a:prstGeom prst="ellipse">
            <a:avLst/>
          </a:prstGeom>
          <a:solidFill>
            <a:srgbClr val="FFDE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077450" y="1962150"/>
            <a:ext cx="1219200" cy="116205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91050" y="3067050"/>
            <a:ext cx="1219200" cy="116205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95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7</a:t>
            </a:fld>
            <a:endParaRPr lang="en-GB" dirty="0"/>
          </a:p>
        </p:txBody>
      </p:sp>
      <p:sp>
        <p:nvSpPr>
          <p:cNvPr id="6" name="Title 1"/>
          <p:cNvSpPr txBox="1">
            <a:spLocks/>
          </p:cNvSpPr>
          <p:nvPr/>
        </p:nvSpPr>
        <p:spPr>
          <a:xfrm>
            <a:off x="1919851" y="1273519"/>
            <a:ext cx="3606447" cy="7862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u="sng" dirty="0"/>
              <a:t>Grid extension </a:t>
            </a:r>
          </a:p>
        </p:txBody>
      </p:sp>
      <p:sp>
        <p:nvSpPr>
          <p:cNvPr id="9" name="Rectangle 8"/>
          <p:cNvSpPr/>
          <p:nvPr/>
        </p:nvSpPr>
        <p:spPr>
          <a:xfrm>
            <a:off x="1439797" y="2479273"/>
            <a:ext cx="4566557" cy="3747180"/>
          </a:xfrm>
          <a:prstGeom prst="rect">
            <a:avLst/>
          </a:prstGeom>
        </p:spPr>
        <p:txBody>
          <a:bodyPr wrap="square">
            <a:spAutoFit/>
          </a:bodyPr>
          <a:lstStyle/>
          <a:p>
            <a:pPr marL="342900" indent="-342900">
              <a:lnSpc>
                <a:spcPct val="130000"/>
              </a:lnSpc>
              <a:spcAft>
                <a:spcPts val="600"/>
              </a:spcAft>
              <a:buFont typeface="Arial" panose="020B0604020202020204" pitchFamily="34" charset="0"/>
              <a:buChar char="•"/>
            </a:pPr>
            <a:r>
              <a:rPr lang="en-GB" sz="2500" dirty="0"/>
              <a:t>Centralized electricity generation</a:t>
            </a:r>
            <a:endParaRPr lang="en-GB" sz="2500" strike="sngStrike" dirty="0"/>
          </a:p>
          <a:p>
            <a:pPr marL="342900" indent="-342900">
              <a:lnSpc>
                <a:spcPct val="130000"/>
              </a:lnSpc>
              <a:spcAft>
                <a:spcPts val="600"/>
              </a:spcAft>
              <a:buFont typeface="Arial" panose="020B0604020202020204" pitchFamily="34" charset="0"/>
              <a:buChar char="•"/>
            </a:pPr>
            <a:r>
              <a:rPr lang="en-GB" sz="2500" dirty="0"/>
              <a:t>Transmission of electricity with </a:t>
            </a:r>
            <a:r>
              <a:rPr lang="en-GB" sz="2500" dirty="0" smtClean="0"/>
              <a:t>high voltage and mid-voltage </a:t>
            </a:r>
            <a:r>
              <a:rPr lang="en-GB" sz="2500" dirty="0"/>
              <a:t>lines</a:t>
            </a:r>
          </a:p>
          <a:p>
            <a:pPr marL="342900" indent="-342900">
              <a:lnSpc>
                <a:spcPct val="130000"/>
              </a:lnSpc>
              <a:spcAft>
                <a:spcPts val="600"/>
              </a:spcAft>
              <a:buFont typeface="Arial" panose="020B0604020202020204" pitchFamily="34" charset="0"/>
              <a:buChar char="•"/>
            </a:pPr>
            <a:r>
              <a:rPr lang="en-GB" sz="2500" dirty="0"/>
              <a:t>Distribution of electricity with </a:t>
            </a:r>
            <a:r>
              <a:rPr lang="en-GB" sz="2500" dirty="0" smtClean="0"/>
              <a:t>mid- and </a:t>
            </a:r>
            <a:r>
              <a:rPr lang="en-GB" sz="2500" dirty="0" smtClean="0"/>
              <a:t>low-voltage </a:t>
            </a:r>
            <a:r>
              <a:rPr lang="en-GB" sz="2500" dirty="0"/>
              <a:t>lines</a:t>
            </a:r>
          </a:p>
        </p:txBody>
      </p:sp>
      <p:pic>
        <p:nvPicPr>
          <p:cNvPr id="10" name="Immagine 5"/>
          <p:cNvPicPr>
            <a:picLocks noChangeAspect="1"/>
          </p:cNvPicPr>
          <p:nvPr/>
        </p:nvPicPr>
        <p:blipFill>
          <a:blip r:embed="rId3"/>
          <a:stretch>
            <a:fillRect/>
          </a:stretch>
        </p:blipFill>
        <p:spPr>
          <a:xfrm>
            <a:off x="6792922" y="125207"/>
            <a:ext cx="4886633" cy="6413705"/>
          </a:xfrm>
          <a:prstGeom prst="rect">
            <a:avLst/>
          </a:prstGeom>
        </p:spPr>
      </p:pic>
      <p:sp>
        <p:nvSpPr>
          <p:cNvPr id="8" name="Title 1"/>
          <p:cNvSpPr txBox="1">
            <a:spLocks/>
          </p:cNvSpPr>
          <p:nvPr/>
        </p:nvSpPr>
        <p:spPr>
          <a:xfrm>
            <a:off x="653229" y="27136"/>
            <a:ext cx="736167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dirty="0"/>
              <a:t>III. Electrification options (a)</a:t>
            </a:r>
          </a:p>
        </p:txBody>
      </p:sp>
    </p:spTree>
    <p:extLst>
      <p:ext uri="{BB962C8B-B14F-4D97-AF65-F5344CB8AC3E}">
        <p14:creationId xmlns:p14="http://schemas.microsoft.com/office/powerpoint/2010/main" val="141543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8</a:t>
            </a:fld>
            <a:endParaRPr lang="en-GB" dirty="0"/>
          </a:p>
        </p:txBody>
      </p:sp>
      <p:sp>
        <p:nvSpPr>
          <p:cNvPr id="9" name="Rectangle 8"/>
          <p:cNvSpPr/>
          <p:nvPr/>
        </p:nvSpPr>
        <p:spPr>
          <a:xfrm>
            <a:off x="993240" y="1820093"/>
            <a:ext cx="7168243" cy="2631490"/>
          </a:xfrm>
          <a:prstGeom prst="rect">
            <a:avLst/>
          </a:prstGeom>
        </p:spPr>
        <p:txBody>
          <a:bodyPr wrap="square">
            <a:spAutoFit/>
          </a:bodyPr>
          <a:lstStyle/>
          <a:p>
            <a:pPr marL="342900" indent="-342900">
              <a:buFont typeface="Arial" panose="020B0604020202020204" pitchFamily="34" charset="0"/>
              <a:buChar char="•"/>
            </a:pPr>
            <a:r>
              <a:rPr lang="en-US" sz="2500" dirty="0"/>
              <a:t>Utilization of locally available energy resources </a:t>
            </a:r>
            <a:r>
              <a:rPr lang="en-US" sz="2500" dirty="0" smtClean="0"/>
              <a:t>or diesel-fueled </a:t>
            </a:r>
            <a:r>
              <a:rPr lang="en-US" sz="2500" dirty="0"/>
              <a:t>gensets </a:t>
            </a:r>
          </a:p>
          <a:p>
            <a:pPr marL="342900" indent="-342900">
              <a:buFont typeface="Arial" panose="020B0604020202020204" pitchFamily="34" charset="0"/>
              <a:buChar char="•"/>
            </a:pPr>
            <a:r>
              <a:rPr lang="sv-SE" sz="2500" dirty="0"/>
              <a:t>No transmission costs – modest distribution costs</a:t>
            </a:r>
          </a:p>
          <a:p>
            <a:pPr marL="342900" indent="-342900">
              <a:buFont typeface="Arial" panose="020B0604020202020204" pitchFamily="34" charset="0"/>
              <a:buChar char="•"/>
            </a:pPr>
            <a:r>
              <a:rPr lang="en-GB" sz="2500" dirty="0"/>
              <a:t>Renewable energy sources involve battery storage</a:t>
            </a:r>
          </a:p>
          <a:p>
            <a:pPr marL="342900" indent="-342900">
              <a:lnSpc>
                <a:spcPct val="130000"/>
              </a:lnSpc>
              <a:buFont typeface="Arial" panose="020B0604020202020204" pitchFamily="34" charset="0"/>
              <a:buChar char="•"/>
            </a:pPr>
            <a:r>
              <a:rPr lang="en-GB" sz="2500" dirty="0"/>
              <a:t>Distribution of electricity with </a:t>
            </a:r>
            <a:r>
              <a:rPr lang="en-GB" sz="2500" dirty="0" smtClean="0"/>
              <a:t>mid- and </a:t>
            </a:r>
            <a:r>
              <a:rPr lang="en-GB" sz="2500" dirty="0" smtClean="0"/>
              <a:t>low-voltage </a:t>
            </a:r>
            <a:r>
              <a:rPr lang="en-GB" sz="2500" dirty="0"/>
              <a:t>lines</a:t>
            </a:r>
          </a:p>
        </p:txBody>
      </p:sp>
      <p:sp>
        <p:nvSpPr>
          <p:cNvPr id="27" name="Rectangle 26"/>
          <p:cNvSpPr/>
          <p:nvPr/>
        </p:nvSpPr>
        <p:spPr>
          <a:xfrm>
            <a:off x="934716" y="5728036"/>
            <a:ext cx="1363780" cy="338554"/>
          </a:xfrm>
          <a:prstGeom prst="rect">
            <a:avLst/>
          </a:prstGeom>
        </p:spPr>
        <p:txBody>
          <a:bodyPr wrap="square">
            <a:spAutoFit/>
          </a:bodyPr>
          <a:lstStyle/>
          <a:p>
            <a:pPr algn="ctr">
              <a:spcAft>
                <a:spcPts val="2400"/>
              </a:spcAft>
            </a:pPr>
            <a:r>
              <a:rPr lang="en-GB" sz="1600" dirty="0" smtClean="0"/>
              <a:t>Photovoltaic</a:t>
            </a:r>
            <a:endParaRPr lang="en-GB" sz="1600" dirty="0"/>
          </a:p>
        </p:txBody>
      </p:sp>
      <p:sp>
        <p:nvSpPr>
          <p:cNvPr id="28" name="Rectangle 27"/>
          <p:cNvSpPr/>
          <p:nvPr/>
        </p:nvSpPr>
        <p:spPr>
          <a:xfrm>
            <a:off x="3046533" y="5733475"/>
            <a:ext cx="1363780" cy="584775"/>
          </a:xfrm>
          <a:prstGeom prst="rect">
            <a:avLst/>
          </a:prstGeom>
        </p:spPr>
        <p:txBody>
          <a:bodyPr wrap="square">
            <a:spAutoFit/>
          </a:bodyPr>
          <a:lstStyle/>
          <a:p>
            <a:pPr algn="ctr">
              <a:spcAft>
                <a:spcPts val="2400"/>
              </a:spcAft>
            </a:pPr>
            <a:r>
              <a:rPr lang="en-GB" sz="1600" dirty="0" smtClean="0"/>
              <a:t>Small/mini- </a:t>
            </a:r>
            <a:r>
              <a:rPr lang="en-GB" sz="1600" dirty="0"/>
              <a:t>h</a:t>
            </a:r>
            <a:r>
              <a:rPr lang="en-GB" sz="1600" dirty="0" smtClean="0"/>
              <a:t>ydro</a:t>
            </a:r>
            <a:endParaRPr lang="en-GB" sz="1600" dirty="0"/>
          </a:p>
        </p:txBody>
      </p:sp>
      <p:sp>
        <p:nvSpPr>
          <p:cNvPr id="29" name="Rectangle 28"/>
          <p:cNvSpPr/>
          <p:nvPr/>
        </p:nvSpPr>
        <p:spPr>
          <a:xfrm>
            <a:off x="5142039" y="5738918"/>
            <a:ext cx="1363780" cy="338554"/>
          </a:xfrm>
          <a:prstGeom prst="rect">
            <a:avLst/>
          </a:prstGeom>
        </p:spPr>
        <p:txBody>
          <a:bodyPr wrap="square">
            <a:spAutoFit/>
          </a:bodyPr>
          <a:lstStyle/>
          <a:p>
            <a:pPr algn="ctr">
              <a:spcAft>
                <a:spcPts val="2400"/>
              </a:spcAft>
            </a:pPr>
            <a:r>
              <a:rPr lang="en-GB" sz="1600" dirty="0"/>
              <a:t>Wind turbine</a:t>
            </a:r>
          </a:p>
        </p:txBody>
      </p:sp>
      <p:sp>
        <p:nvSpPr>
          <p:cNvPr id="30" name="Rectangle 29"/>
          <p:cNvSpPr/>
          <p:nvPr/>
        </p:nvSpPr>
        <p:spPr>
          <a:xfrm>
            <a:off x="7313739" y="5738917"/>
            <a:ext cx="1363780" cy="584775"/>
          </a:xfrm>
          <a:prstGeom prst="rect">
            <a:avLst/>
          </a:prstGeom>
        </p:spPr>
        <p:txBody>
          <a:bodyPr wrap="square">
            <a:spAutoFit/>
          </a:bodyPr>
          <a:lstStyle/>
          <a:p>
            <a:pPr algn="ctr">
              <a:spcAft>
                <a:spcPts val="2400"/>
              </a:spcAft>
            </a:pPr>
            <a:r>
              <a:rPr lang="en-GB" sz="1600" dirty="0"/>
              <a:t>Diesel </a:t>
            </a:r>
            <a:r>
              <a:rPr lang="en-GB" sz="1600" dirty="0" smtClean="0"/>
              <a:t>generator</a:t>
            </a:r>
            <a:endParaRPr lang="en-GB" sz="1600" dirty="0"/>
          </a:p>
        </p:txBody>
      </p:sp>
      <p:pic>
        <p:nvPicPr>
          <p:cNvPr id="31" name="Immagine 2"/>
          <p:cNvPicPr>
            <a:picLocks noChangeAspect="1"/>
          </p:cNvPicPr>
          <p:nvPr/>
        </p:nvPicPr>
        <p:blipFill>
          <a:blip r:embed="rId3"/>
          <a:stretch>
            <a:fillRect/>
          </a:stretch>
        </p:blipFill>
        <p:spPr>
          <a:xfrm>
            <a:off x="8256100" y="760939"/>
            <a:ext cx="3713754" cy="2796239"/>
          </a:xfrm>
          <a:prstGeom prst="rect">
            <a:avLst/>
          </a:prstGeom>
        </p:spPr>
      </p:pic>
      <p:sp>
        <p:nvSpPr>
          <p:cNvPr id="32" name="Rectangle 31"/>
          <p:cNvSpPr/>
          <p:nvPr/>
        </p:nvSpPr>
        <p:spPr>
          <a:xfrm>
            <a:off x="9089962" y="3657808"/>
            <a:ext cx="2248339" cy="461665"/>
          </a:xfrm>
          <a:prstGeom prst="rect">
            <a:avLst/>
          </a:prstGeom>
        </p:spPr>
        <p:txBody>
          <a:bodyPr wrap="square">
            <a:spAutoFit/>
          </a:bodyPr>
          <a:lstStyle/>
          <a:p>
            <a:pPr algn="ctr">
              <a:spcAft>
                <a:spcPts val="2400"/>
              </a:spcAft>
            </a:pPr>
            <a:r>
              <a:rPr lang="en-GB" sz="1200" dirty="0"/>
              <a:t>Example of rural electrification with small hydropower</a:t>
            </a:r>
          </a:p>
        </p:txBody>
      </p:sp>
      <p:sp>
        <p:nvSpPr>
          <p:cNvPr id="33" name="Rectangle 32"/>
          <p:cNvSpPr/>
          <p:nvPr/>
        </p:nvSpPr>
        <p:spPr>
          <a:xfrm>
            <a:off x="2460082" y="4880233"/>
            <a:ext cx="415185" cy="338554"/>
          </a:xfrm>
          <a:prstGeom prst="rect">
            <a:avLst/>
          </a:prstGeom>
        </p:spPr>
        <p:txBody>
          <a:bodyPr wrap="square">
            <a:spAutoFit/>
          </a:bodyPr>
          <a:lstStyle/>
          <a:p>
            <a:pPr algn="ctr">
              <a:spcAft>
                <a:spcPts val="2400"/>
              </a:spcAft>
            </a:pPr>
            <a:r>
              <a:rPr lang="en-GB" sz="1600" dirty="0"/>
              <a:t>or</a:t>
            </a:r>
          </a:p>
        </p:txBody>
      </p:sp>
      <p:sp>
        <p:nvSpPr>
          <p:cNvPr id="34" name="Rectangle 33"/>
          <p:cNvSpPr/>
          <p:nvPr/>
        </p:nvSpPr>
        <p:spPr>
          <a:xfrm>
            <a:off x="4590527" y="4880233"/>
            <a:ext cx="415185" cy="338554"/>
          </a:xfrm>
          <a:prstGeom prst="rect">
            <a:avLst/>
          </a:prstGeom>
        </p:spPr>
        <p:txBody>
          <a:bodyPr wrap="square">
            <a:spAutoFit/>
          </a:bodyPr>
          <a:lstStyle/>
          <a:p>
            <a:pPr algn="ctr">
              <a:spcAft>
                <a:spcPts val="2400"/>
              </a:spcAft>
            </a:pPr>
            <a:r>
              <a:rPr lang="en-GB" sz="1600" dirty="0"/>
              <a:t>or</a:t>
            </a:r>
          </a:p>
        </p:txBody>
      </p:sp>
      <p:sp>
        <p:nvSpPr>
          <p:cNvPr id="35" name="Rectangle 34"/>
          <p:cNvSpPr/>
          <p:nvPr/>
        </p:nvSpPr>
        <p:spPr>
          <a:xfrm>
            <a:off x="6694613" y="4890673"/>
            <a:ext cx="415185" cy="338554"/>
          </a:xfrm>
          <a:prstGeom prst="rect">
            <a:avLst/>
          </a:prstGeom>
        </p:spPr>
        <p:txBody>
          <a:bodyPr wrap="square">
            <a:spAutoFit/>
          </a:bodyPr>
          <a:lstStyle/>
          <a:p>
            <a:pPr algn="ctr">
              <a:spcAft>
                <a:spcPts val="2400"/>
              </a:spcAft>
            </a:pPr>
            <a:r>
              <a:rPr lang="en-GB" sz="1600" dirty="0"/>
              <a:t>or</a:t>
            </a:r>
          </a:p>
        </p:txBody>
      </p:sp>
      <p:sp>
        <p:nvSpPr>
          <p:cNvPr id="4" name="Rectangle 3"/>
          <p:cNvSpPr/>
          <p:nvPr/>
        </p:nvSpPr>
        <p:spPr>
          <a:xfrm>
            <a:off x="653229" y="4268528"/>
            <a:ext cx="8082937" cy="2087822"/>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ent-Up Arrow 4"/>
          <p:cNvSpPr/>
          <p:nvPr/>
        </p:nvSpPr>
        <p:spPr>
          <a:xfrm>
            <a:off x="9302343" y="4243740"/>
            <a:ext cx="1301858" cy="1397521"/>
          </a:xfrm>
          <a:prstGeom prst="ben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302" y="4464991"/>
            <a:ext cx="1774778" cy="118318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590" y="4461461"/>
            <a:ext cx="1776495" cy="118353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079" y="4461973"/>
            <a:ext cx="1781720" cy="118302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3806" y="4461461"/>
            <a:ext cx="1618444" cy="1183539"/>
          </a:xfrm>
          <a:prstGeom prst="rect">
            <a:avLst/>
          </a:prstGeom>
        </p:spPr>
      </p:pic>
      <p:sp>
        <p:nvSpPr>
          <p:cNvPr id="23" name="Title 1"/>
          <p:cNvSpPr txBox="1">
            <a:spLocks/>
          </p:cNvSpPr>
          <p:nvPr/>
        </p:nvSpPr>
        <p:spPr>
          <a:xfrm>
            <a:off x="3470323" y="933189"/>
            <a:ext cx="2655591" cy="7862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u="sng" dirty="0"/>
              <a:t>Mini-grids</a:t>
            </a:r>
            <a:r>
              <a:rPr lang="en-GB" sz="4200" dirty="0"/>
              <a:t> </a:t>
            </a:r>
          </a:p>
        </p:txBody>
      </p:sp>
      <p:sp>
        <p:nvSpPr>
          <p:cNvPr id="24" name="Title 1"/>
          <p:cNvSpPr txBox="1">
            <a:spLocks/>
          </p:cNvSpPr>
          <p:nvPr/>
        </p:nvSpPr>
        <p:spPr>
          <a:xfrm>
            <a:off x="1616606" y="-111604"/>
            <a:ext cx="736167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dirty="0"/>
              <a:t>III. Electrification options (b)</a:t>
            </a:r>
          </a:p>
        </p:txBody>
      </p:sp>
    </p:spTree>
    <p:extLst>
      <p:ext uri="{BB962C8B-B14F-4D97-AF65-F5344CB8AC3E}">
        <p14:creationId xmlns:p14="http://schemas.microsoft.com/office/powerpoint/2010/main" val="347804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9</a:t>
            </a:fld>
            <a:endParaRPr lang="en-GB" dirty="0"/>
          </a:p>
        </p:txBody>
      </p:sp>
      <p:sp>
        <p:nvSpPr>
          <p:cNvPr id="9" name="Rectangle 8"/>
          <p:cNvSpPr/>
          <p:nvPr/>
        </p:nvSpPr>
        <p:spPr>
          <a:xfrm>
            <a:off x="604458" y="2165287"/>
            <a:ext cx="4289290" cy="4170372"/>
          </a:xfrm>
          <a:prstGeom prst="rect">
            <a:avLst/>
          </a:prstGeom>
        </p:spPr>
        <p:txBody>
          <a:bodyPr wrap="square">
            <a:spAutoFit/>
          </a:bodyPr>
          <a:lstStyle/>
          <a:p>
            <a:pPr marL="342900" indent="-342900">
              <a:spcAft>
                <a:spcPts val="600"/>
              </a:spcAft>
              <a:buFont typeface="Arial" panose="020B0604020202020204" pitchFamily="34" charset="0"/>
              <a:buChar char="•"/>
            </a:pPr>
            <a:r>
              <a:rPr lang="en-US" sz="2500" dirty="0"/>
              <a:t>Utilization of locally availably solar energy or diesel </a:t>
            </a:r>
            <a:r>
              <a:rPr lang="en-US" sz="2500" dirty="0" err="1"/>
              <a:t>gensets</a:t>
            </a:r>
            <a:endParaRPr lang="en-US" sz="2500" dirty="0"/>
          </a:p>
          <a:p>
            <a:pPr marL="342900" indent="-342900">
              <a:spcAft>
                <a:spcPts val="600"/>
              </a:spcAft>
              <a:buFont typeface="Arial" panose="020B0604020202020204" pitchFamily="34" charset="0"/>
              <a:buChar char="•"/>
            </a:pPr>
            <a:r>
              <a:rPr lang="sv-SE" sz="2500" dirty="0"/>
              <a:t>Supplying lower demand </a:t>
            </a:r>
            <a:r>
              <a:rPr lang="sv-SE" sz="2500" dirty="0" err="1"/>
              <a:t>levels</a:t>
            </a:r>
            <a:r>
              <a:rPr lang="sv-SE" sz="2500" dirty="0"/>
              <a:t> </a:t>
            </a:r>
            <a:r>
              <a:rPr lang="sv-SE" sz="2500" dirty="0" smtClean="0"/>
              <a:t>in </a:t>
            </a:r>
            <a:r>
              <a:rPr lang="sv-SE" sz="2500" dirty="0"/>
              <a:t>single households </a:t>
            </a:r>
          </a:p>
          <a:p>
            <a:pPr marL="342900" indent="-342900">
              <a:spcAft>
                <a:spcPts val="600"/>
              </a:spcAft>
              <a:buFont typeface="Arial" panose="020B0604020202020204" pitchFamily="34" charset="0"/>
              <a:buChar char="•"/>
            </a:pPr>
            <a:r>
              <a:rPr lang="en-GB" sz="2500" dirty="0"/>
              <a:t>No transmission and distribution networks required</a:t>
            </a:r>
          </a:p>
          <a:p>
            <a:pPr marL="342900" indent="-342900">
              <a:spcAft>
                <a:spcPts val="600"/>
              </a:spcAft>
              <a:buFont typeface="Arial" panose="020B0604020202020204" pitchFamily="34" charset="0"/>
              <a:buChar char="•"/>
            </a:pPr>
            <a:r>
              <a:rPr lang="en-GB" sz="2500" dirty="0"/>
              <a:t>PV only may involve battery storage</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7854" y="2766145"/>
            <a:ext cx="3062206" cy="222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descr="C:\Users\foivos\Desktop\diesel.jpg"/>
          <p:cNvPicPr>
            <a:picLocks noChangeAspect="1" noChangeArrowheads="1"/>
          </p:cNvPicPr>
          <p:nvPr/>
        </p:nvPicPr>
        <p:blipFill>
          <a:blip r:embed="rId4"/>
          <a:srcRect/>
          <a:stretch>
            <a:fillRect/>
          </a:stretch>
        </p:blipFill>
        <p:spPr bwMode="auto">
          <a:xfrm>
            <a:off x="8807542" y="2723277"/>
            <a:ext cx="2997000" cy="2312335"/>
          </a:xfrm>
          <a:prstGeom prst="rect">
            <a:avLst/>
          </a:prstGeom>
          <a:noFill/>
        </p:spPr>
      </p:pic>
      <p:sp>
        <p:nvSpPr>
          <p:cNvPr id="27" name="Rectangle 26"/>
          <p:cNvSpPr/>
          <p:nvPr/>
        </p:nvSpPr>
        <p:spPr>
          <a:xfrm>
            <a:off x="5716009" y="5233495"/>
            <a:ext cx="1815079" cy="338554"/>
          </a:xfrm>
          <a:prstGeom prst="rect">
            <a:avLst/>
          </a:prstGeom>
        </p:spPr>
        <p:txBody>
          <a:bodyPr wrap="square">
            <a:spAutoFit/>
          </a:bodyPr>
          <a:lstStyle/>
          <a:p>
            <a:pPr algn="ctr">
              <a:spcAft>
                <a:spcPts val="2400"/>
              </a:spcAft>
            </a:pPr>
            <a:r>
              <a:rPr lang="en-GB" sz="1600" dirty="0" smtClean="0"/>
              <a:t>PV</a:t>
            </a:r>
            <a:endParaRPr lang="en-GB" sz="1600" dirty="0"/>
          </a:p>
        </p:txBody>
      </p:sp>
      <p:sp>
        <p:nvSpPr>
          <p:cNvPr id="30" name="Rectangle 29"/>
          <p:cNvSpPr/>
          <p:nvPr/>
        </p:nvSpPr>
        <p:spPr>
          <a:xfrm>
            <a:off x="9330325" y="5226843"/>
            <a:ext cx="1951433" cy="338554"/>
          </a:xfrm>
          <a:prstGeom prst="rect">
            <a:avLst/>
          </a:prstGeom>
        </p:spPr>
        <p:txBody>
          <a:bodyPr wrap="square">
            <a:spAutoFit/>
          </a:bodyPr>
          <a:lstStyle/>
          <a:p>
            <a:pPr algn="ctr">
              <a:spcAft>
                <a:spcPts val="2400"/>
              </a:spcAft>
            </a:pPr>
            <a:r>
              <a:rPr lang="en-GB" sz="1600" dirty="0"/>
              <a:t>Diesel </a:t>
            </a:r>
            <a:r>
              <a:rPr lang="en-GB" sz="1600" dirty="0" smtClean="0"/>
              <a:t>generator</a:t>
            </a:r>
            <a:endParaRPr lang="en-GB" sz="1600" dirty="0"/>
          </a:p>
        </p:txBody>
      </p:sp>
      <p:sp>
        <p:nvSpPr>
          <p:cNvPr id="33" name="Rectangle 32"/>
          <p:cNvSpPr/>
          <p:nvPr/>
        </p:nvSpPr>
        <p:spPr>
          <a:xfrm>
            <a:off x="8606200" y="3710167"/>
            <a:ext cx="415185" cy="338554"/>
          </a:xfrm>
          <a:prstGeom prst="rect">
            <a:avLst/>
          </a:prstGeom>
        </p:spPr>
        <p:txBody>
          <a:bodyPr wrap="square">
            <a:spAutoFit/>
          </a:bodyPr>
          <a:lstStyle/>
          <a:p>
            <a:pPr algn="ctr">
              <a:spcAft>
                <a:spcPts val="2400"/>
              </a:spcAft>
            </a:pPr>
            <a:r>
              <a:rPr lang="en-GB" sz="1600" b="1" dirty="0"/>
              <a:t>or</a:t>
            </a:r>
          </a:p>
        </p:txBody>
      </p:sp>
      <p:sp>
        <p:nvSpPr>
          <p:cNvPr id="4" name="Rectangle 3"/>
          <p:cNvSpPr/>
          <p:nvPr/>
        </p:nvSpPr>
        <p:spPr>
          <a:xfrm>
            <a:off x="5079104" y="2395683"/>
            <a:ext cx="6694500" cy="3347634"/>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3533744" y="1121409"/>
            <a:ext cx="4563136" cy="7862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u="sng" dirty="0" smtClean="0"/>
              <a:t>Standalone </a:t>
            </a:r>
            <a:r>
              <a:rPr lang="en-GB" sz="4200" u="sng" dirty="0"/>
              <a:t>systems </a:t>
            </a:r>
          </a:p>
        </p:txBody>
      </p:sp>
      <p:sp>
        <p:nvSpPr>
          <p:cNvPr id="12" name="Title 1"/>
          <p:cNvSpPr txBox="1">
            <a:spLocks/>
          </p:cNvSpPr>
          <p:nvPr/>
        </p:nvSpPr>
        <p:spPr>
          <a:xfrm>
            <a:off x="2620526" y="15537"/>
            <a:ext cx="7361674"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200" dirty="0"/>
              <a:t>III. Electrification options (c)</a:t>
            </a:r>
          </a:p>
        </p:txBody>
      </p:sp>
    </p:spTree>
    <p:extLst>
      <p:ext uri="{BB962C8B-B14F-4D97-AF65-F5344CB8AC3E}">
        <p14:creationId xmlns:p14="http://schemas.microsoft.com/office/powerpoint/2010/main" val="1003936519"/>
      </p:ext>
    </p:extLst>
  </p:cSld>
  <p:clrMapOvr>
    <a:masterClrMapping/>
  </p:clrMapOvr>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35062</TotalTime>
  <Words>3008</Words>
  <Application>Microsoft Macintosh PowerPoint</Application>
  <PresentationFormat>Widescreen</PresentationFormat>
  <Paragraphs>319</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Calibri</vt:lpstr>
      <vt:lpstr>Calibri Light</vt:lpstr>
      <vt:lpstr>Cambria Math</vt:lpstr>
      <vt:lpstr>Courier New</vt:lpstr>
      <vt:lpstr>Times New Roman</vt:lpstr>
      <vt:lpstr>Wingdings</vt:lpstr>
      <vt:lpstr>Arial</vt:lpstr>
      <vt:lpstr>dESA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Gretchen Luchsinger</cp:lastModifiedBy>
  <cp:revision>845</cp:revision>
  <cp:lastPrinted>2016-08-18T14:49:23Z</cp:lastPrinted>
  <dcterms:created xsi:type="dcterms:W3CDTF">2014-10-01T08:48:32Z</dcterms:created>
  <dcterms:modified xsi:type="dcterms:W3CDTF">2018-02-12T22:24:12Z</dcterms:modified>
</cp:coreProperties>
</file>